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notesSlides/notesSlide5.xml" ContentType="application/vnd.openxmlformats-officedocument.presentationml.notesSlide+xml"/>
  <Override PartName="/ppt/comments/comment2.xml" ContentType="application/vnd.openxmlformats-officedocument.presentationml.comments+xml"/>
  <Override PartName="/ppt/notesSlides/notesSlide6.xml" ContentType="application/vnd.openxmlformats-officedocument.presentationml.notesSlide+xml"/>
  <Override PartName="/ppt/comments/comment3.xml" ContentType="application/vnd.openxmlformats-officedocument.presentationml.comments+xml"/>
  <Override PartName="/ppt/notesSlides/notesSlide7.xml" ContentType="application/vnd.openxmlformats-officedocument.presentationml.notesSlide+xml"/>
  <Override PartName="/ppt/comments/comment4.xml" ContentType="application/vnd.openxmlformats-officedocument.presentationml.comments+xml"/>
  <Override PartName="/ppt/notesSlides/notesSlide8.xml" ContentType="application/vnd.openxmlformats-officedocument.presentationml.notesSlide+xml"/>
  <Override PartName="/ppt/comments/comment5.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9" r:id="rId2"/>
    <p:sldId id="330" r:id="rId3"/>
    <p:sldId id="323" r:id="rId4"/>
    <p:sldId id="325" r:id="rId5"/>
    <p:sldId id="327" r:id="rId6"/>
    <p:sldId id="300" r:id="rId7"/>
    <p:sldId id="326" r:id="rId8"/>
    <p:sldId id="328" r:id="rId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野田　健太朗" initials="野田　健太朗" lastIdx="17" clrIdx="0">
    <p:extLst>
      <p:ext uri="{19B8F6BF-5375-455C-9EA6-DF929625EA0E}">
        <p15:presenceInfo xmlns:p15="http://schemas.microsoft.com/office/powerpoint/2012/main" userId="S::a17tn029@zy.osaka-cu.ac.jp::327b5ecc-b213-423c-a7d2-80e1c7c997d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B0F0"/>
    <a:srgbClr val="43FF43"/>
    <a:srgbClr val="332A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43" autoAdjust="0"/>
    <p:restoredTop sz="87626" autoAdjust="0"/>
  </p:normalViewPr>
  <p:slideViewPr>
    <p:cSldViewPr snapToGrid="0">
      <p:cViewPr>
        <p:scale>
          <a:sx n="90" d="100"/>
          <a:sy n="90" d="100"/>
        </p:scale>
        <p:origin x="370" y="-5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2-17T18:28:39.066" idx="2">
    <p:pos x="618" y="642"/>
    <p:text>不可制御事象＝”方法”
ロボを進入させない＝”アイデア”
順序が逆で，
アイデアを紹介してから方法の説明すること！</p:text>
    <p:extLst>
      <p:ext uri="{C676402C-5697-4E1C-873F-D02D1690AC5C}">
        <p15:threadingInfo xmlns:p15="http://schemas.microsoft.com/office/powerpoint/2012/main" timeZoneBias="-540"/>
      </p:ext>
    </p:extLst>
  </p:cm>
  <p:cm authorId="1" dt="2021-02-17T18:30:02.515" idx="3">
    <p:pos x="1976" y="663"/>
    <p:text>不可制御事象をもちいるという言い方はおかしい
不可制御事象によって定義する</p:text>
    <p:extLst>
      <p:ext uri="{C676402C-5697-4E1C-873F-D02D1690AC5C}">
        <p15:threadingInfo xmlns:p15="http://schemas.microsoft.com/office/powerpoint/2012/main" timeZoneBias="-540"/>
      </p:ext>
    </p:extLst>
  </p:cm>
  <p:cm authorId="1" dt="2021-02-17T18:31:41.158" idx="4">
    <p:pos x="1738" y="2348"/>
    <p:text>TCTのことをいわれてもわからんやろ
言葉で説明</p:text>
    <p:extLst>
      <p:ext uri="{C676402C-5697-4E1C-873F-D02D1690AC5C}">
        <p15:threadingInfo xmlns:p15="http://schemas.microsoft.com/office/powerpoint/2012/main" timeZoneBias="-540"/>
      </p:ext>
    </p:extLst>
  </p:cm>
  <p:cm authorId="1" dt="2021-02-17T18:45:14.117" idx="5">
    <p:pos x="1738" y="2484"/>
    <p:text>1.ロボットと人間のモデルを作る．
2.制御要求．なにをやってるか言葉で説明
  どういう風に作ったか，人間とロボットが同じ場所にいないように
3.制御するシステム＝PLANT
  それを制御する</p:text>
    <p:extLst>
      <p:ext uri="{C676402C-5697-4E1C-873F-D02D1690AC5C}">
        <p15:threadingInfo xmlns:p15="http://schemas.microsoft.com/office/powerpoint/2012/main" timeZoneBias="-540">
          <p15:parentCm authorId="1" idx="4"/>
        </p15:threadingInfo>
      </p:ext>
    </p:extLst>
  </p:cm>
  <p:cm authorId="1" dt="2021-02-17T18:48:20.489" idx="8">
    <p:pos x="674" y="3938"/>
    <p:text>この方法は範囲が静的
時間的に変化する方法があり→方法2へ</p:text>
    <p:extLst>
      <p:ext uri="{C676402C-5697-4E1C-873F-D02D1690AC5C}">
        <p15:threadingInfo xmlns:p15="http://schemas.microsoft.com/office/powerpoint/2012/main" timeZoneBias="-540"/>
      </p:ext>
    </p:extLst>
  </p:cm>
  <p:cm authorId="1" dt="2021-02-20T23:20:19.861" idx="17">
    <p:pos x="3319" y="3850"/>
    <p:text>ノートなおすこと</p:text>
    <p:extLst>
      <p:ext uri="{C676402C-5697-4E1C-873F-D02D1690AC5C}">
        <p15:threadingInfo xmlns:p15="http://schemas.microsoft.com/office/powerpoint/2012/main" timeZoneBias="-5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02-17T18:47:30.031" idx="6">
    <p:pos x="682" y="682"/>
    <p:text>ここもアイデアと方法の順序が逆</p:text>
    <p:extLst>
      <p:ext uri="{C676402C-5697-4E1C-873F-D02D1690AC5C}">
        <p15:threadingInfo xmlns:p15="http://schemas.microsoft.com/office/powerpoint/2012/main" timeZoneBias="-540"/>
      </p:ext>
    </p:extLst>
  </p:cm>
  <p:cm authorId="1" dt="2021-02-17T18:48:12.253" idx="7">
    <p:pos x="1330" y="1866"/>
    <p:text>mutexなしで説明
同じところの位置がダメ＋一定の距離より近くいてはだめ</p:text>
    <p:extLst>
      <p:ext uri="{C676402C-5697-4E1C-873F-D02D1690AC5C}">
        <p15:threadingInfo xmlns:p15="http://schemas.microsoft.com/office/powerpoint/2012/main" timeZoneBias="-540"/>
      </p:ext>
    </p:extLst>
  </p:cm>
  <p:cm authorId="1" dt="2021-02-17T18:51:44.419" idx="9">
    <p:pos x="3146" y="2114"/>
    <p:text>dは大事．
dによって変化するのを見せる．
距離を変数として扱う．
システムが違えば，ロボットのスペックが違えば安全性の基準（基準？決められているわけではないから，適した言葉もうちょいありそう）</p:text>
    <p:extLst>
      <p:ext uri="{C676402C-5697-4E1C-873F-D02D1690AC5C}">
        <p15:threadingInfo xmlns:p15="http://schemas.microsoft.com/office/powerpoint/2012/main" timeZoneBias="-54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02-17T18:54:24.068" idx="10">
    <p:pos x="10" y="10"/>
    <p:text>ケース変える
ややこしいのを採用しない．
もっとシンプルな奴を</p:text>
    <p:extLst>
      <p:ext uri="{C676402C-5697-4E1C-873F-D02D1690AC5C}">
        <p15:threadingInfo xmlns:p15="http://schemas.microsoft.com/office/powerpoint/2012/main" timeZoneBias="-54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2-17T18:55:53.203" idx="14">
    <p:pos x="1250" y="66"/>
    <p:text>差分いらない</p:text>
    <p:extLst>
      <p:ext uri="{C676402C-5697-4E1C-873F-D02D1690AC5C}">
        <p15:threadingInfo xmlns:p15="http://schemas.microsoft.com/office/powerpoint/2012/main" timeZoneBias="-54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02-17T18:56:08.789" idx="15">
    <p:pos x="10" y="10"/>
    <p:text>まとめ必要</p:text>
    <p:extLst>
      <p:ext uri="{C676402C-5697-4E1C-873F-D02D1690AC5C}">
        <p15:threadingInfo xmlns:p15="http://schemas.microsoft.com/office/powerpoint/2012/main" timeZoneBias="-540"/>
      </p:ext>
    </p:extLst>
  </p:cm>
  <p:cm authorId="1" dt="2021-02-17T18:56:55.798" idx="16">
    <p:pos x="10" y="146"/>
    <p:text>2つの方法を提案した
有効性を示した</p:text>
    <p:extLst>
      <p:ext uri="{C676402C-5697-4E1C-873F-D02D1690AC5C}">
        <p15:threadingInfo xmlns:p15="http://schemas.microsoft.com/office/powerpoint/2012/main" timeZoneBias="-540">
          <p15:parentCm authorId="1" idx="15"/>
        </p15:threadingInfo>
      </p:ext>
    </p:extLst>
  </p:cm>
</p:cmLst>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EF1ACF-0F5B-462B-B9CA-0D90FA95808A}" type="datetimeFigureOut">
              <a:rPr kumimoji="1" lang="ja-JP" altLang="en-US" smtClean="0"/>
              <a:t>2021/2/19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588E-C072-47AF-A0C2-3B2341FC4A41}" type="slidenum">
              <a:rPr kumimoji="1" lang="ja-JP" altLang="en-US" smtClean="0"/>
              <a:t>‹#›</a:t>
            </a:fld>
            <a:endParaRPr kumimoji="1" lang="ja-JP" altLang="en-US"/>
          </a:p>
        </p:txBody>
      </p:sp>
    </p:spTree>
    <p:extLst>
      <p:ext uri="{BB962C8B-B14F-4D97-AF65-F5344CB8AC3E}">
        <p14:creationId xmlns:p14="http://schemas.microsoft.com/office/powerpoint/2010/main" val="162124441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90625" y="1243013"/>
            <a:ext cx="4476750" cy="3357562"/>
          </a:xfrm>
        </p:spPr>
      </p:sp>
      <p:sp>
        <p:nvSpPr>
          <p:cNvPr id="3" name="ノート プレースホルダー 2"/>
          <p:cNvSpPr>
            <a:spLocks noGrp="1"/>
          </p:cNvSpPr>
          <p:nvPr>
            <p:ph type="body" idx="1"/>
          </p:nvPr>
        </p:nvSpPr>
        <p:spPr/>
        <p:txBody>
          <a:bodyPr/>
          <a:lstStyle/>
          <a:p>
            <a:r>
              <a:rPr kumimoji="1" lang="ja-JP" altLang="en-US" dirty="0"/>
              <a:t>離散事象システムに基づいた人間と調和したマルチロボットによる倉庫自動化に関する研究について発表します．</a:t>
            </a:r>
          </a:p>
        </p:txBody>
      </p:sp>
      <p:sp>
        <p:nvSpPr>
          <p:cNvPr id="4" name="スライド番号プレースホルダー 3"/>
          <p:cNvSpPr>
            <a:spLocks noGrp="1"/>
          </p:cNvSpPr>
          <p:nvPr>
            <p:ph type="sldNum" sz="quarter" idx="5"/>
          </p:nvPr>
        </p:nvSpPr>
        <p:spPr/>
        <p:txBody>
          <a:bodyPr/>
          <a:lstStyle/>
          <a:p>
            <a:fld id="{71909529-B2B7-4054-A937-56D132B06618}" type="slidenum">
              <a:rPr kumimoji="1" lang="ja-JP" altLang="en-US" smtClean="0"/>
              <a:t>1</a:t>
            </a:fld>
            <a:endParaRPr kumimoji="1" lang="ja-JP" altLang="en-US"/>
          </a:p>
        </p:txBody>
      </p:sp>
    </p:spTree>
    <p:extLst>
      <p:ext uri="{BB962C8B-B14F-4D97-AF65-F5344CB8AC3E}">
        <p14:creationId xmlns:p14="http://schemas.microsoft.com/office/powerpoint/2010/main" val="3595317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kumimoji="1" lang="ja-JP" altLang="en-US" sz="1200" kern="1200" dirty="0">
                <a:solidFill>
                  <a:schemeClr val="tx1"/>
                </a:solidFill>
                <a:effectLst/>
                <a:latin typeface="+mn-lt"/>
                <a:ea typeface="+mn-ea"/>
                <a:cs typeface="+mn-cs"/>
              </a:rPr>
              <a:t>物流業界では，人手不足やネットショッピング利用率の増加の影響で，移動式の無人搬送ロボットを用いて倉庫の自動化するという流れがあります．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倉庫の自動化に関する研究が進んでいるが，実用化するにおいて，</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予測できないトラブルが発生したときや，ロボットには困難な仕事があったとき，搬送ロボットだけで処理できないケースがあります．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今現在，そのようなことが起こると，人間が倉庫内に入り処理しています．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このとき，安全の確保のため，自動化されたシステムを完全に停止しなければならない．</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そして問題を処理した後，システムを再開するというのは大掛かりで，作業ロスにも繋がります．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「高性能なロボットを導入して処理すればいいのでは」という指摘をありましたが，技術的にもコスト的にも厳しい面があります．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この問題を可決しない限り，効率の良い</a:t>
            </a:r>
            <a:r>
              <a:rPr kumimoji="1" lang="ja-JP" altLang="en-US" sz="1200" kern="1200" noProof="0" dirty="0">
                <a:solidFill>
                  <a:schemeClr val="tx1"/>
                </a:solidFill>
                <a:effectLst/>
                <a:latin typeface="+mn-lt"/>
                <a:ea typeface="+mn-ea"/>
                <a:cs typeface="+mn-cs"/>
              </a:rPr>
              <a:t>完全自動化は実現できません．</a:t>
            </a:r>
            <a:r>
              <a:rPr kumimoji="1" lang="en-US" altLang="ja-JP" sz="1200" kern="1200" noProof="0" dirty="0">
                <a:solidFill>
                  <a:schemeClr val="tx1"/>
                </a:solidFill>
                <a:effectLst/>
                <a:latin typeface="+mn-lt"/>
                <a:ea typeface="+mn-ea"/>
                <a:cs typeface="+mn-cs"/>
              </a:rPr>
              <a:t>//</a:t>
            </a:r>
          </a:p>
          <a:p>
            <a:r>
              <a:rPr kumimoji="1" lang="ja-JP" altLang="en-US" sz="1200" kern="1200" noProof="0" dirty="0">
                <a:solidFill>
                  <a:schemeClr val="tx1"/>
                </a:solidFill>
                <a:effectLst/>
                <a:latin typeface="+mn-lt"/>
                <a:ea typeface="+mn-ea"/>
                <a:cs typeface="+mn-cs"/>
              </a:rPr>
              <a:t>なので，人間をシステムの一環と考えることでロボットの動作中に倉庫内に立ち入れるようになる，</a:t>
            </a:r>
            <a:r>
              <a:rPr kumimoji="1" lang="en-US" altLang="ja-JP" sz="1200" kern="1200" noProof="0" dirty="0">
                <a:solidFill>
                  <a:schemeClr val="tx1"/>
                </a:solidFill>
                <a:effectLst/>
                <a:latin typeface="+mn-lt"/>
                <a:ea typeface="+mn-ea"/>
                <a:cs typeface="+mn-cs"/>
              </a:rPr>
              <a:t>HITL</a:t>
            </a:r>
            <a:r>
              <a:rPr kumimoji="1" lang="ja-JP" altLang="en-US" sz="1200" kern="1200" noProof="0" dirty="0">
                <a:solidFill>
                  <a:schemeClr val="tx1"/>
                </a:solidFill>
                <a:effectLst/>
                <a:latin typeface="+mn-lt"/>
                <a:ea typeface="+mn-ea"/>
                <a:cs typeface="+mn-cs"/>
              </a:rPr>
              <a:t>という考え方を取り入れました．</a:t>
            </a:r>
            <a:endParaRPr kumimoji="1" lang="en-US" altLang="ja-JP" sz="1200" kern="1200" noProof="0" dirty="0">
              <a:solidFill>
                <a:schemeClr val="tx1"/>
              </a:solidFill>
              <a:effectLst/>
              <a:latin typeface="+mn-lt"/>
              <a:ea typeface="+mn-ea"/>
              <a:cs typeface="+mn-cs"/>
            </a:endParaRPr>
          </a:p>
          <a:p>
            <a:r>
              <a:rPr kumimoji="1" lang="en-US" altLang="ja-JP" sz="1200" kern="1200" noProof="0" dirty="0">
                <a:solidFill>
                  <a:schemeClr val="tx1"/>
                </a:solidFill>
                <a:effectLst/>
                <a:latin typeface="+mn-lt"/>
                <a:ea typeface="+mn-ea"/>
                <a:cs typeface="+mn-cs"/>
              </a:rPr>
              <a:t>HITL</a:t>
            </a:r>
            <a:r>
              <a:rPr kumimoji="1" lang="ja-JP" altLang="en-US" sz="1200" kern="1200" noProof="0" dirty="0">
                <a:solidFill>
                  <a:schemeClr val="tx1"/>
                </a:solidFill>
                <a:effectLst/>
                <a:latin typeface="+mn-lt"/>
                <a:ea typeface="+mn-ea"/>
                <a:cs typeface="+mn-cs"/>
              </a:rPr>
              <a:t>はセンシングや機械学習などいろいろな分野にも応用されており，近年注目されています．</a:t>
            </a:r>
            <a:endParaRPr kumimoji="1" lang="en-US" altLang="ja-JP" sz="1200" kern="1200" dirty="0">
              <a:solidFill>
                <a:schemeClr val="tx1"/>
              </a:solidFill>
              <a:effectLst/>
              <a:latin typeface="+mn-lt"/>
              <a:ea typeface="+mn-ea"/>
              <a:cs typeface="+mn-cs"/>
            </a:endParaRPr>
          </a:p>
          <a:p>
            <a:endParaRPr kumimoji="1" lang="ja-JP"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2</a:t>
            </a:fld>
            <a:endParaRPr kumimoji="1" lang="ja-JP" altLang="en-US"/>
          </a:p>
        </p:txBody>
      </p:sp>
    </p:spTree>
    <p:extLst>
      <p:ext uri="{BB962C8B-B14F-4D97-AF65-F5344CB8AC3E}">
        <p14:creationId xmlns:p14="http://schemas.microsoft.com/office/powerpoint/2010/main" val="1763957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正確性，パワーやスピードなどのロボットの強みと，手先の器用さ，</a:t>
            </a:r>
            <a:r>
              <a:rPr kumimoji="1" lang="ja-JP" altLang="en-US" sz="1200" kern="1200" dirty="0">
                <a:solidFill>
                  <a:schemeClr val="tx1"/>
                </a:solidFill>
                <a:effectLst/>
                <a:latin typeface="+mn-lt"/>
                <a:ea typeface="+mn-ea"/>
                <a:cs typeface="+mn-cs"/>
              </a:rPr>
              <a:t>問題解決能力</a:t>
            </a:r>
            <a:r>
              <a:rPr kumimoji="1" lang="ja-JP" altLang="ja-JP" sz="1200" kern="1200" dirty="0">
                <a:solidFill>
                  <a:schemeClr val="tx1"/>
                </a:solidFill>
                <a:effectLst/>
                <a:latin typeface="+mn-lt"/>
                <a:ea typeface="+mn-ea"/>
                <a:cs typeface="+mn-cs"/>
              </a:rPr>
              <a:t>などの人間の強みを掛け合わせることで，</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さまざまなケースの対処が可能です．</a:t>
            </a:r>
            <a:r>
              <a:rPr kumimoji="1" lang="ja-JP" altLang="ja-JP" sz="1200" kern="1200" dirty="0">
                <a:solidFill>
                  <a:schemeClr val="tx1"/>
                </a:solidFill>
                <a:effectLst/>
                <a:latin typeface="+mn-lt"/>
                <a:ea typeface="+mn-ea"/>
                <a:cs typeface="+mn-cs"/>
              </a:rPr>
              <a:t>例えば，</a:t>
            </a:r>
            <a:r>
              <a:rPr kumimoji="1" lang="ja-JP" altLang="en-US" sz="1200" kern="1200" dirty="0">
                <a:solidFill>
                  <a:schemeClr val="tx1"/>
                </a:solidFill>
                <a:effectLst/>
                <a:latin typeface="+mn-lt"/>
                <a:ea typeface="+mn-ea"/>
                <a:cs typeface="+mn-cs"/>
              </a:rPr>
              <a:t>物が通路に落ちてた場合や</a:t>
            </a:r>
            <a:r>
              <a:rPr kumimoji="1" lang="ja-JP" altLang="ja-JP" sz="1200" kern="1200" dirty="0">
                <a:solidFill>
                  <a:schemeClr val="tx1"/>
                </a:solidFill>
                <a:effectLst/>
                <a:latin typeface="+mn-lt"/>
                <a:ea typeface="+mn-ea"/>
                <a:cs typeface="+mn-cs"/>
              </a:rPr>
              <a:t>形がいびつ</a:t>
            </a:r>
            <a:r>
              <a:rPr kumimoji="1" lang="ja-JP" altLang="en-US" sz="1200" kern="1200" dirty="0">
                <a:solidFill>
                  <a:schemeClr val="tx1"/>
                </a:solidFill>
                <a:effectLst/>
                <a:latin typeface="+mn-lt"/>
                <a:ea typeface="+mn-ea"/>
                <a:cs typeface="+mn-cs"/>
              </a:rPr>
              <a:t>でロボットにはピッキングが難しい場合です</a:t>
            </a:r>
            <a:r>
              <a:rPr kumimoji="1" lang="ja-JP" altLang="ja-JP" sz="1200" kern="1200" dirty="0">
                <a:solidFill>
                  <a:schemeClr val="tx1"/>
                </a:solidFill>
                <a:effectLst/>
                <a:latin typeface="+mn-lt"/>
                <a:ea typeface="+mn-ea"/>
                <a:cs typeface="+mn-cs"/>
              </a:rPr>
              <a:t>．</a:t>
            </a:r>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システム全体を止めずに</a:t>
            </a:r>
            <a:r>
              <a:rPr kumimoji="1" lang="ja-JP" altLang="en-US"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人間が</a:t>
            </a:r>
            <a:r>
              <a:rPr kumimoji="1" lang="ja-JP" altLang="en-US" sz="1200" kern="1200" dirty="0">
                <a:solidFill>
                  <a:schemeClr val="tx1"/>
                </a:solidFill>
                <a:effectLst/>
                <a:latin typeface="+mn-lt"/>
                <a:ea typeface="+mn-ea"/>
                <a:cs typeface="+mn-cs"/>
              </a:rPr>
              <a:t>倉庫内に</a:t>
            </a:r>
            <a:r>
              <a:rPr kumimoji="1" lang="ja-JP" altLang="ja-JP" sz="1200" kern="1200" dirty="0">
                <a:solidFill>
                  <a:schemeClr val="tx1"/>
                </a:solidFill>
                <a:effectLst/>
                <a:latin typeface="+mn-lt"/>
                <a:ea typeface="+mn-ea"/>
                <a:cs typeface="+mn-cs"/>
              </a:rPr>
              <a:t>入れるようなシステム</a:t>
            </a:r>
            <a:r>
              <a:rPr kumimoji="1" lang="ja-JP" altLang="en-US" sz="1200" kern="1200" dirty="0">
                <a:solidFill>
                  <a:schemeClr val="tx1"/>
                </a:solidFill>
                <a:effectLst/>
                <a:latin typeface="+mn-lt"/>
                <a:ea typeface="+mn-ea"/>
                <a:cs typeface="+mn-cs"/>
              </a:rPr>
              <a:t>を作るうえで，人間の安全を絶対に確保しなければなりません．</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人の安全を条件としたスーパーバイザ制御を作成する方法として</a:t>
            </a:r>
            <a:r>
              <a:rPr kumimoji="1" lang="en-US" altLang="ja-JP" sz="1200" kern="1200" dirty="0">
                <a:solidFill>
                  <a:schemeClr val="tx1"/>
                </a:solidFill>
                <a:effectLst/>
                <a:latin typeface="+mn-lt"/>
                <a:ea typeface="+mn-ea"/>
                <a:cs typeface="+mn-cs"/>
              </a:rPr>
              <a:t>2</a:t>
            </a:r>
            <a:r>
              <a:rPr kumimoji="1" lang="ja-JP" altLang="en-US" sz="1200" kern="1200" dirty="0">
                <a:solidFill>
                  <a:schemeClr val="tx1"/>
                </a:solidFill>
                <a:effectLst/>
                <a:latin typeface="+mn-lt"/>
                <a:ea typeface="+mn-ea"/>
                <a:cs typeface="+mn-cs"/>
              </a:rPr>
              <a:t>つ提案します．</a:t>
            </a:r>
            <a:endParaRPr kumimoji="1" lang="en-US" altLang="ja-JP" sz="1200" kern="1200" dirty="0">
              <a:solidFill>
                <a:schemeClr val="tx1"/>
              </a:solidFill>
              <a:effectLst/>
              <a:latin typeface="+mn-lt"/>
              <a:ea typeface="+mn-ea"/>
              <a:cs typeface="+mn-cs"/>
            </a:endParaRPr>
          </a:p>
          <a:p>
            <a:endParaRPr kumimoji="1" lang="ja-JP"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3</a:t>
            </a:fld>
            <a:endParaRPr kumimoji="1" lang="ja-JP" altLang="en-US"/>
          </a:p>
        </p:txBody>
      </p:sp>
    </p:spTree>
    <p:extLst>
      <p:ext uri="{BB962C8B-B14F-4D97-AF65-F5344CB8AC3E}">
        <p14:creationId xmlns:p14="http://schemas.microsoft.com/office/powerpoint/2010/main" val="5052086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１つ目の方法は，不可制御事象を用いた方法です．</a:t>
            </a:r>
          </a:p>
          <a:p>
            <a:r>
              <a:rPr kumimoji="1" lang="ja-JP" altLang="ja-JP" sz="1200" kern="1200" dirty="0">
                <a:solidFill>
                  <a:schemeClr val="tx1"/>
                </a:solidFill>
                <a:effectLst/>
                <a:latin typeface="+mn-lt"/>
                <a:ea typeface="+mn-ea"/>
                <a:cs typeface="+mn-cs"/>
              </a:rPr>
              <a:t>そもそも人間の行動は</a:t>
            </a:r>
            <a:r>
              <a:rPr kumimoji="1" lang="ja-JP" altLang="en-US" sz="1200" kern="1200" dirty="0">
                <a:solidFill>
                  <a:schemeClr val="tx1"/>
                </a:solidFill>
                <a:effectLst/>
                <a:latin typeface="+mn-lt"/>
                <a:ea typeface="+mn-ea"/>
                <a:cs typeface="+mn-cs"/>
              </a:rPr>
              <a:t>ロボットのように「ここでこの速度で移動」，「特定の場所で停止する」など厳密な</a:t>
            </a:r>
            <a:r>
              <a:rPr kumimoji="1" lang="ja-JP" altLang="ja-JP" sz="1200" kern="1200" dirty="0">
                <a:solidFill>
                  <a:schemeClr val="tx1"/>
                </a:solidFill>
                <a:effectLst/>
                <a:latin typeface="+mn-lt"/>
                <a:ea typeface="+mn-ea"/>
                <a:cs typeface="+mn-cs"/>
              </a:rPr>
              <a:t>制御</a:t>
            </a:r>
            <a:r>
              <a:rPr kumimoji="1" lang="ja-JP" altLang="en-US" sz="1200" kern="1200" dirty="0">
                <a:solidFill>
                  <a:schemeClr val="tx1"/>
                </a:solidFill>
                <a:effectLst/>
                <a:latin typeface="+mn-lt"/>
                <a:ea typeface="+mn-ea"/>
                <a:cs typeface="+mn-cs"/>
              </a:rPr>
              <a:t>を</a:t>
            </a:r>
            <a:r>
              <a:rPr kumimoji="1" lang="ja-JP" altLang="ja-JP" sz="1200" kern="1200" dirty="0">
                <a:solidFill>
                  <a:schemeClr val="tx1"/>
                </a:solidFill>
                <a:effectLst/>
                <a:latin typeface="+mn-lt"/>
                <a:ea typeface="+mn-ea"/>
                <a:cs typeface="+mn-cs"/>
              </a:rPr>
              <a:t>することはできません．</a:t>
            </a:r>
            <a:r>
              <a:rPr kumimoji="1" lang="en-US" altLang="ja-JP" sz="1200" kern="1200" dirty="0">
                <a:solidFill>
                  <a:schemeClr val="tx1"/>
                </a:solidFill>
                <a:effectLst/>
                <a:latin typeface="+mn-lt"/>
                <a:ea typeface="+mn-ea"/>
                <a:cs typeface="+mn-cs"/>
              </a:rPr>
              <a:t>//</a:t>
            </a:r>
            <a:endParaRPr kumimoji="1" lang="ja-JP"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なので</a:t>
            </a:r>
            <a:r>
              <a:rPr kumimoji="1" lang="ja-JP" altLang="ja-JP" sz="1200" kern="1200" dirty="0">
                <a:solidFill>
                  <a:schemeClr val="tx1"/>
                </a:solidFill>
                <a:effectLst/>
                <a:latin typeface="+mn-lt"/>
                <a:ea typeface="+mn-ea"/>
                <a:cs typeface="+mn-cs"/>
              </a:rPr>
              <a:t>，人間の行動をすべて不可制御事象と考えること</a:t>
            </a:r>
            <a:r>
              <a:rPr kumimoji="1" lang="ja-JP" altLang="en-US" sz="1200" kern="1200" dirty="0">
                <a:solidFill>
                  <a:schemeClr val="tx1"/>
                </a:solidFill>
                <a:effectLst/>
                <a:latin typeface="+mn-lt"/>
                <a:ea typeface="+mn-ea"/>
                <a:cs typeface="+mn-cs"/>
              </a:rPr>
              <a:t>にします．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また，</a:t>
            </a:r>
            <a:endParaRPr kumimoji="1" lang="ja-JP"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不可制御事象はスーパーバイザが</a:t>
            </a:r>
            <a:r>
              <a:rPr kumimoji="1" lang="ja-JP" altLang="ja-JP" sz="1200" kern="1200" dirty="0">
                <a:solidFill>
                  <a:schemeClr val="tx1"/>
                </a:solidFill>
                <a:effectLst/>
                <a:latin typeface="+mn-lt"/>
                <a:ea typeface="+mn-ea"/>
                <a:cs typeface="+mn-cs"/>
              </a:rPr>
              <a:t>コントロールできない</a:t>
            </a:r>
            <a:r>
              <a:rPr kumimoji="1" lang="ja-JP" altLang="en-US" sz="1200" kern="1200" dirty="0">
                <a:solidFill>
                  <a:schemeClr val="tx1"/>
                </a:solidFill>
                <a:effectLst/>
                <a:latin typeface="+mn-lt"/>
                <a:ea typeface="+mn-ea"/>
                <a:cs typeface="+mn-cs"/>
              </a:rPr>
              <a:t>ので，人間が与えられたタスクを終えてもとの作業場所である持ち場に戻るまで，</a:t>
            </a:r>
            <a:r>
              <a:rPr kumimoji="1" lang="ja-JP" altLang="ja-JP" sz="1200" kern="1200" dirty="0">
                <a:solidFill>
                  <a:schemeClr val="tx1"/>
                </a:solidFill>
                <a:effectLst/>
                <a:latin typeface="+mn-lt"/>
                <a:ea typeface="+mn-ea"/>
                <a:cs typeface="+mn-cs"/>
              </a:rPr>
              <a:t>人間の経路上にロボットを完全に立ち入らせないという</a:t>
            </a:r>
            <a:r>
              <a:rPr kumimoji="1" lang="ja-JP" altLang="en-US" sz="1200" kern="1200" dirty="0">
                <a:solidFill>
                  <a:schemeClr val="tx1"/>
                </a:solidFill>
                <a:effectLst/>
                <a:latin typeface="+mn-lt"/>
                <a:ea typeface="+mn-ea"/>
                <a:cs typeface="+mn-cs"/>
              </a:rPr>
              <a:t>制御になります．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手順としては以下のように進めます．</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1 </a:t>
            </a:r>
            <a:r>
              <a:rPr kumimoji="1" lang="ja-JP" altLang="en-US" sz="1200" kern="1200" dirty="0">
                <a:solidFill>
                  <a:schemeClr val="tx1"/>
                </a:solidFill>
                <a:effectLst/>
                <a:latin typeface="+mn-lt"/>
                <a:ea typeface="+mn-ea"/>
                <a:cs typeface="+mn-cs"/>
              </a:rPr>
              <a:t>ロボットと人間のモデルを作ります．</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2 </a:t>
            </a:r>
            <a:r>
              <a:rPr kumimoji="1" lang="ja-JP" altLang="en-US" sz="1200" kern="1200" dirty="0">
                <a:solidFill>
                  <a:schemeClr val="tx1"/>
                </a:solidFill>
                <a:effectLst/>
                <a:latin typeface="+mn-lt"/>
                <a:ea typeface="+mn-ea"/>
                <a:cs typeface="+mn-cs"/>
              </a:rPr>
              <a:t>次に制御要求を作成します．これは衝突回避するために，各エージェントが同時に同じ位置に存在しないようにする要求である．</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3 </a:t>
            </a:r>
            <a:r>
              <a:rPr kumimoji="1" lang="ja-JP" altLang="en-US" sz="1200" kern="1200" dirty="0">
                <a:solidFill>
                  <a:schemeClr val="tx1"/>
                </a:solidFill>
                <a:effectLst/>
                <a:latin typeface="+mn-lt"/>
                <a:ea typeface="+mn-ea"/>
                <a:cs typeface="+mn-cs"/>
              </a:rPr>
              <a:t>３つのオートマトンを同期合成して，３つともの動作を網羅した１つのオートマトンを新たに作る．</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4</a:t>
            </a:r>
            <a:r>
              <a:rPr kumimoji="1" lang="ja-JP" altLang="en-US" sz="1200" kern="1200" dirty="0">
                <a:solidFill>
                  <a:schemeClr val="tx1"/>
                </a:solidFill>
                <a:effectLst/>
                <a:latin typeface="+mn-lt"/>
                <a:ea typeface="+mn-ea"/>
                <a:cs typeface="+mn-cs"/>
              </a:rPr>
              <a:t> それが制御要求を満たすように制御する．</a:t>
            </a:r>
            <a:endParaRPr kumimoji="1" lang="ja-JP"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これが方法１です．</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4</a:t>
            </a:fld>
            <a:endParaRPr kumimoji="1" lang="ja-JP" altLang="en-US"/>
          </a:p>
        </p:txBody>
      </p:sp>
    </p:spTree>
    <p:extLst>
      <p:ext uri="{BB962C8B-B14F-4D97-AF65-F5344CB8AC3E}">
        <p14:creationId xmlns:p14="http://schemas.microsoft.com/office/powerpoint/2010/main" val="9008825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方法</a:t>
            </a:r>
            <a:r>
              <a:rPr kumimoji="1" lang="en-US" altLang="ja-JP" sz="1200" kern="1200" dirty="0">
                <a:solidFill>
                  <a:schemeClr val="tx1"/>
                </a:solidFill>
                <a:effectLst/>
                <a:latin typeface="+mn-lt"/>
                <a:ea typeface="+mn-ea"/>
                <a:cs typeface="+mn-cs"/>
              </a:rPr>
              <a:t>2</a:t>
            </a:r>
            <a:r>
              <a:rPr kumimoji="1" lang="ja-JP" altLang="ja-JP" sz="1200" kern="1200" dirty="0">
                <a:solidFill>
                  <a:schemeClr val="tx1"/>
                </a:solidFill>
                <a:effectLst/>
                <a:latin typeface="+mn-lt"/>
                <a:ea typeface="+mn-ea"/>
                <a:cs typeface="+mn-cs"/>
              </a:rPr>
              <a:t>は</a:t>
            </a:r>
            <a:r>
              <a:rPr kumimoji="1" lang="ja-JP" altLang="en-US" sz="1200" kern="1200" dirty="0">
                <a:solidFill>
                  <a:schemeClr val="tx1"/>
                </a:solidFill>
                <a:effectLst/>
                <a:latin typeface="+mn-lt"/>
                <a:ea typeface="+mn-ea"/>
                <a:cs typeface="+mn-cs"/>
              </a:rPr>
              <a:t>人間</a:t>
            </a:r>
            <a:r>
              <a:rPr kumimoji="1" lang="ja-JP" altLang="ja-JP" sz="1200" kern="1200" dirty="0">
                <a:solidFill>
                  <a:schemeClr val="tx1"/>
                </a:solidFill>
                <a:effectLst/>
                <a:latin typeface="+mn-lt"/>
                <a:ea typeface="+mn-ea"/>
                <a:cs typeface="+mn-cs"/>
              </a:rPr>
              <a:t>の位置を重視してロボットの進入禁止エリアを定め</a:t>
            </a:r>
            <a:r>
              <a:rPr kumimoji="1" lang="ja-JP" altLang="en-US" sz="1200" kern="1200" dirty="0">
                <a:solidFill>
                  <a:schemeClr val="tx1"/>
                </a:solidFill>
                <a:effectLst/>
                <a:latin typeface="+mn-lt"/>
                <a:ea typeface="+mn-ea"/>
                <a:cs typeface="+mn-cs"/>
              </a:rPr>
              <a:t>ます．</a:t>
            </a:r>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ロボット同士の制御の場合</a:t>
            </a:r>
            <a:r>
              <a:rPr kumimoji="1" lang="ja-JP" altLang="en-US" sz="1200" kern="1200" dirty="0">
                <a:solidFill>
                  <a:schemeClr val="tx1"/>
                </a:solidFill>
                <a:effectLst/>
                <a:latin typeface="+mn-lt"/>
                <a:ea typeface="+mn-ea"/>
                <a:cs typeface="+mn-cs"/>
              </a:rPr>
              <a:t>であれば</a:t>
            </a:r>
            <a:r>
              <a:rPr kumimoji="1" lang="ja-JP" altLang="ja-JP" sz="1200" kern="1200" dirty="0">
                <a:solidFill>
                  <a:schemeClr val="tx1"/>
                </a:solidFill>
                <a:effectLst/>
                <a:latin typeface="+mn-lt"/>
                <a:ea typeface="+mn-ea"/>
                <a:cs typeface="+mn-cs"/>
              </a:rPr>
              <a:t>，衝突する直前でどちらかのロボットの行動を禁止することで，衝突を回避していました</a:t>
            </a:r>
            <a:r>
              <a:rPr kumimoji="1" lang="ja-JP" altLang="en-US" sz="1200" kern="1200" dirty="0">
                <a:solidFill>
                  <a:schemeClr val="tx1"/>
                </a:solidFill>
                <a:effectLst/>
                <a:latin typeface="+mn-lt"/>
                <a:ea typeface="+mn-ea"/>
                <a:cs typeface="+mn-cs"/>
              </a:rPr>
              <a:t>．</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しかし</a:t>
            </a:r>
            <a:r>
              <a:rPr kumimoji="1" lang="ja-JP" altLang="ja-JP" sz="1200" kern="1200" dirty="0">
                <a:solidFill>
                  <a:schemeClr val="tx1"/>
                </a:solidFill>
                <a:effectLst/>
                <a:latin typeface="+mn-lt"/>
                <a:ea typeface="+mn-ea"/>
                <a:cs typeface="+mn-cs"/>
              </a:rPr>
              <a:t>ロボットが人間の目の前にきたとき停止するというのは，万が一エラーが起こったときなど，</a:t>
            </a:r>
            <a:r>
              <a:rPr kumimoji="1" lang="ja-JP" altLang="en-US" sz="1200" kern="1200" dirty="0">
                <a:solidFill>
                  <a:schemeClr val="tx1"/>
                </a:solidFill>
                <a:effectLst/>
                <a:latin typeface="+mn-lt"/>
                <a:ea typeface="+mn-ea"/>
                <a:cs typeface="+mn-cs"/>
              </a:rPr>
              <a:t>あまりにも</a:t>
            </a:r>
            <a:r>
              <a:rPr kumimoji="1" lang="ja-JP" altLang="ja-JP" sz="1200" kern="1200" dirty="0">
                <a:solidFill>
                  <a:schemeClr val="tx1"/>
                </a:solidFill>
                <a:effectLst/>
                <a:latin typeface="+mn-lt"/>
                <a:ea typeface="+mn-ea"/>
                <a:cs typeface="+mn-cs"/>
              </a:rPr>
              <a:t>危険ということで，</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人間とロボットの間に</a:t>
            </a:r>
            <a:r>
              <a:rPr kumimoji="1" lang="ja-JP" altLang="ja-JP" sz="1200" kern="1200" dirty="0">
                <a:solidFill>
                  <a:schemeClr val="tx1"/>
                </a:solidFill>
                <a:effectLst/>
                <a:latin typeface="+mn-lt"/>
                <a:ea typeface="+mn-ea"/>
                <a:cs typeface="+mn-cs"/>
              </a:rPr>
              <a:t>一定の距離</a:t>
            </a:r>
            <a:r>
              <a:rPr kumimoji="1" lang="ja-JP" altLang="en-US" sz="1200" kern="1200" dirty="0">
                <a:solidFill>
                  <a:schemeClr val="tx1"/>
                </a:solidFill>
                <a:effectLst/>
                <a:latin typeface="+mn-lt"/>
                <a:ea typeface="+mn-ea"/>
                <a:cs typeface="+mn-cs"/>
              </a:rPr>
              <a:t>以上を保った状態で</a:t>
            </a:r>
            <a:r>
              <a:rPr kumimoji="1" lang="ja-JP" altLang="ja-JP" sz="1200" kern="1200" dirty="0">
                <a:solidFill>
                  <a:schemeClr val="tx1"/>
                </a:solidFill>
                <a:effectLst/>
                <a:latin typeface="+mn-lt"/>
                <a:ea typeface="+mn-ea"/>
                <a:cs typeface="+mn-cs"/>
              </a:rPr>
              <a:t>制御を</a:t>
            </a:r>
            <a:r>
              <a:rPr kumimoji="1" lang="ja-JP" altLang="en-US" sz="1200" kern="1200" dirty="0">
                <a:solidFill>
                  <a:schemeClr val="tx1"/>
                </a:solidFill>
                <a:effectLst/>
                <a:latin typeface="+mn-lt"/>
                <a:ea typeface="+mn-ea"/>
                <a:cs typeface="+mn-cs"/>
              </a:rPr>
              <a:t>行う</a:t>
            </a:r>
            <a:r>
              <a:rPr kumimoji="1" lang="ja-JP" altLang="ja-JP" sz="1200" kern="1200" dirty="0">
                <a:solidFill>
                  <a:schemeClr val="tx1"/>
                </a:solidFill>
                <a:effectLst/>
                <a:latin typeface="+mn-lt"/>
                <a:ea typeface="+mn-ea"/>
                <a:cs typeface="+mn-cs"/>
              </a:rPr>
              <a:t>必要があります．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人間の行動を便宜上，可制御事象とし，距離があれば</a:t>
            </a:r>
            <a:r>
              <a:rPr kumimoji="1" lang="ja-JP" altLang="ja-JP" sz="1200" kern="1200" dirty="0">
                <a:solidFill>
                  <a:schemeClr val="tx1"/>
                </a:solidFill>
                <a:effectLst/>
                <a:latin typeface="+mn-lt"/>
                <a:ea typeface="+mn-ea"/>
                <a:cs typeface="+mn-cs"/>
              </a:rPr>
              <a:t>ロボット</a:t>
            </a:r>
            <a:r>
              <a:rPr kumimoji="1" lang="ja-JP" altLang="en-US" sz="1200" kern="1200" dirty="0">
                <a:solidFill>
                  <a:schemeClr val="tx1"/>
                </a:solidFill>
                <a:effectLst/>
                <a:latin typeface="+mn-lt"/>
                <a:ea typeface="+mn-ea"/>
                <a:cs typeface="+mn-cs"/>
              </a:rPr>
              <a:t>が</a:t>
            </a:r>
            <a:r>
              <a:rPr kumimoji="1" lang="ja-JP" altLang="ja-JP" sz="1200" kern="1200" dirty="0">
                <a:solidFill>
                  <a:schemeClr val="tx1"/>
                </a:solidFill>
                <a:effectLst/>
                <a:latin typeface="+mn-lt"/>
                <a:ea typeface="+mn-ea"/>
                <a:cs typeface="+mn-cs"/>
              </a:rPr>
              <a:t>人間の経路も使用</a:t>
            </a:r>
            <a:r>
              <a:rPr kumimoji="1" lang="ja-JP" altLang="en-US" sz="1200" kern="1200" dirty="0">
                <a:solidFill>
                  <a:schemeClr val="tx1"/>
                </a:solidFill>
                <a:effectLst/>
                <a:latin typeface="+mn-lt"/>
                <a:ea typeface="+mn-ea"/>
                <a:cs typeface="+mn-cs"/>
              </a:rPr>
              <a:t>できます．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方法</a:t>
            </a:r>
            <a:r>
              <a:rPr kumimoji="1" lang="en-US" altLang="ja-JP" sz="1200" kern="1200" dirty="0">
                <a:solidFill>
                  <a:schemeClr val="tx1"/>
                </a:solidFill>
                <a:effectLst/>
                <a:latin typeface="+mn-lt"/>
                <a:ea typeface="+mn-ea"/>
                <a:cs typeface="+mn-cs"/>
              </a:rPr>
              <a:t>1</a:t>
            </a:r>
            <a:r>
              <a:rPr kumimoji="1" lang="ja-JP" altLang="en-US" sz="1200" kern="1200" dirty="0">
                <a:solidFill>
                  <a:schemeClr val="tx1"/>
                </a:solidFill>
                <a:effectLst/>
                <a:latin typeface="+mn-lt"/>
                <a:ea typeface="+mn-ea"/>
                <a:cs typeface="+mn-cs"/>
              </a:rPr>
              <a:t>は静的な範囲であったのに対し，方法</a:t>
            </a:r>
            <a:r>
              <a:rPr kumimoji="1" lang="en-US" altLang="ja-JP" sz="1200" kern="1200" dirty="0">
                <a:solidFill>
                  <a:schemeClr val="tx1"/>
                </a:solidFill>
                <a:effectLst/>
                <a:latin typeface="+mn-lt"/>
                <a:ea typeface="+mn-ea"/>
                <a:cs typeface="+mn-cs"/>
              </a:rPr>
              <a:t>2</a:t>
            </a:r>
            <a:r>
              <a:rPr kumimoji="1" lang="ja-JP" altLang="en-US" sz="1200" kern="1200" dirty="0">
                <a:solidFill>
                  <a:schemeClr val="tx1"/>
                </a:solidFill>
                <a:effectLst/>
                <a:latin typeface="+mn-lt"/>
                <a:ea typeface="+mn-ea"/>
                <a:cs typeface="+mn-cs"/>
              </a:rPr>
              <a:t>の制限の範囲は動的に変化します．</a:t>
            </a:r>
            <a:endParaRPr kumimoji="1" lang="ja-JP"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具体的な方法は，</a:t>
            </a:r>
            <a:r>
              <a:rPr kumimoji="1" lang="en-US" altLang="ja-JP" sz="1200" kern="1200" dirty="0">
                <a:solidFill>
                  <a:schemeClr val="tx1"/>
                </a:solidFill>
                <a:effectLst/>
                <a:latin typeface="+mn-lt"/>
                <a:ea typeface="+mn-ea"/>
                <a:cs typeface="+mn-cs"/>
              </a:rPr>
              <a:t>TCT</a:t>
            </a:r>
            <a:r>
              <a:rPr kumimoji="1" lang="ja-JP" altLang="ja-JP" sz="1200" kern="1200" dirty="0">
                <a:solidFill>
                  <a:schemeClr val="tx1"/>
                </a:solidFill>
                <a:effectLst/>
                <a:latin typeface="+mn-lt"/>
                <a:ea typeface="+mn-ea"/>
                <a:cs typeface="+mn-cs"/>
              </a:rPr>
              <a:t>の操作の</a:t>
            </a:r>
            <a:r>
              <a:rPr kumimoji="1" lang="en-US" altLang="ja-JP" sz="1200" kern="1200" dirty="0">
                <a:solidFill>
                  <a:schemeClr val="tx1"/>
                </a:solidFill>
                <a:effectLst/>
                <a:latin typeface="+mn-lt"/>
                <a:ea typeface="+mn-ea"/>
                <a:cs typeface="+mn-cs"/>
              </a:rPr>
              <a:t>mutex</a:t>
            </a:r>
            <a:r>
              <a:rPr kumimoji="1" lang="ja-JP" altLang="en-US" sz="1200" kern="1200" dirty="0">
                <a:solidFill>
                  <a:schemeClr val="tx1"/>
                </a:solidFill>
                <a:effectLst/>
                <a:latin typeface="+mn-lt"/>
                <a:ea typeface="+mn-ea"/>
                <a:cs typeface="+mn-cs"/>
              </a:rPr>
              <a:t>の条件を</a:t>
            </a:r>
            <a:r>
              <a:rPr kumimoji="1" lang="ja-JP" altLang="ja-JP" sz="1200" kern="1200" dirty="0">
                <a:solidFill>
                  <a:schemeClr val="tx1"/>
                </a:solidFill>
                <a:effectLst/>
                <a:latin typeface="+mn-lt"/>
                <a:ea typeface="+mn-ea"/>
                <a:cs typeface="+mn-cs"/>
              </a:rPr>
              <a:t>拡張し</a:t>
            </a:r>
            <a:r>
              <a:rPr kumimoji="1" lang="ja-JP" altLang="en-US" sz="1200" kern="1200" dirty="0">
                <a:solidFill>
                  <a:schemeClr val="tx1"/>
                </a:solidFill>
                <a:effectLst/>
                <a:latin typeface="+mn-lt"/>
                <a:ea typeface="+mn-ea"/>
                <a:cs typeface="+mn-cs"/>
              </a:rPr>
              <a:t>てたものを</a:t>
            </a:r>
            <a:r>
              <a:rPr kumimoji="1" lang="ja-JP" altLang="ja-JP" sz="1200" kern="1200" dirty="0">
                <a:solidFill>
                  <a:schemeClr val="tx1"/>
                </a:solidFill>
                <a:effectLst/>
                <a:latin typeface="+mn-lt"/>
                <a:ea typeface="+mn-ea"/>
                <a:cs typeface="+mn-cs"/>
              </a:rPr>
              <a:t>制御要求</a:t>
            </a:r>
            <a:r>
              <a:rPr kumimoji="1" lang="ja-JP" altLang="en-US" sz="1200" kern="1200" dirty="0">
                <a:solidFill>
                  <a:schemeClr val="tx1"/>
                </a:solidFill>
                <a:effectLst/>
                <a:latin typeface="+mn-lt"/>
                <a:ea typeface="+mn-ea"/>
                <a:cs typeface="+mn-cs"/>
              </a:rPr>
              <a:t>として</a:t>
            </a:r>
            <a:r>
              <a:rPr kumimoji="1" lang="ja-JP" altLang="ja-JP" sz="1200" kern="1200" dirty="0">
                <a:solidFill>
                  <a:schemeClr val="tx1"/>
                </a:solidFill>
                <a:effectLst/>
                <a:latin typeface="+mn-lt"/>
                <a:ea typeface="+mn-ea"/>
                <a:cs typeface="+mn-cs"/>
              </a:rPr>
              <a:t>与えます．</a:t>
            </a:r>
          </a:p>
          <a:p>
            <a:r>
              <a:rPr kumimoji="1" lang="ja-JP" altLang="ja-JP" sz="1200" kern="1200" dirty="0">
                <a:solidFill>
                  <a:schemeClr val="tx1"/>
                </a:solidFill>
                <a:effectLst/>
                <a:latin typeface="+mn-lt"/>
                <a:ea typeface="+mn-ea"/>
                <a:cs typeface="+mn-cs"/>
              </a:rPr>
              <a:t>方法１ではロボットが，人間と同時に同じ場所にいる</a:t>
            </a:r>
            <a:r>
              <a:rPr kumimoji="1" lang="ja-JP" altLang="en-US" sz="1200" kern="1200" dirty="0">
                <a:solidFill>
                  <a:schemeClr val="tx1"/>
                </a:solidFill>
                <a:effectLst/>
                <a:latin typeface="+mn-lt"/>
                <a:ea typeface="+mn-ea"/>
                <a:cs typeface="+mn-cs"/>
              </a:rPr>
              <a:t>状態を</a:t>
            </a:r>
            <a:r>
              <a:rPr kumimoji="1" lang="en-US" altLang="ja-JP" sz="1200" kern="1200" dirty="0">
                <a:solidFill>
                  <a:schemeClr val="tx1"/>
                </a:solidFill>
                <a:effectLst/>
                <a:latin typeface="+mn-lt"/>
                <a:ea typeface="+mn-ea"/>
                <a:cs typeface="+mn-cs"/>
              </a:rPr>
              <a:t>mutex</a:t>
            </a:r>
            <a:r>
              <a:rPr kumimoji="1" lang="ja-JP" altLang="en-US" sz="1200" kern="1200" dirty="0">
                <a:solidFill>
                  <a:schemeClr val="tx1"/>
                </a:solidFill>
                <a:effectLst/>
                <a:latin typeface="+mn-lt"/>
                <a:ea typeface="+mn-ea"/>
                <a:cs typeface="+mn-cs"/>
              </a:rPr>
              <a:t>で制限</a:t>
            </a:r>
            <a:r>
              <a:rPr kumimoji="1" lang="ja-JP" altLang="ja-JP" sz="1200" kern="1200" dirty="0">
                <a:solidFill>
                  <a:schemeClr val="tx1"/>
                </a:solidFill>
                <a:effectLst/>
                <a:latin typeface="+mn-lt"/>
                <a:ea typeface="+mn-ea"/>
                <a:cs typeface="+mn-cs"/>
              </a:rPr>
              <a:t>していましたが，方法</a:t>
            </a:r>
            <a:r>
              <a:rPr kumimoji="1" lang="en-US" altLang="ja-JP" sz="1200" kern="1200" dirty="0">
                <a:solidFill>
                  <a:schemeClr val="tx1"/>
                </a:solidFill>
                <a:effectLst/>
                <a:latin typeface="+mn-lt"/>
                <a:ea typeface="+mn-ea"/>
                <a:cs typeface="+mn-cs"/>
              </a:rPr>
              <a:t>2</a:t>
            </a:r>
            <a:r>
              <a:rPr kumimoji="1" lang="ja-JP" altLang="ja-JP" sz="1200" kern="1200" dirty="0">
                <a:solidFill>
                  <a:schemeClr val="tx1"/>
                </a:solidFill>
                <a:effectLst/>
                <a:latin typeface="+mn-lt"/>
                <a:ea typeface="+mn-ea"/>
                <a:cs typeface="+mn-cs"/>
              </a:rPr>
              <a:t>ではそれに加えて，ロボットが人間の周りにいる状態</a:t>
            </a:r>
            <a:r>
              <a:rPr kumimoji="1" lang="ja-JP" altLang="en-US" sz="1200" kern="1200" dirty="0">
                <a:solidFill>
                  <a:schemeClr val="tx1"/>
                </a:solidFill>
                <a:effectLst/>
                <a:latin typeface="+mn-lt"/>
                <a:ea typeface="+mn-ea"/>
                <a:cs typeface="+mn-cs"/>
              </a:rPr>
              <a:t>も制限</a:t>
            </a:r>
            <a:r>
              <a:rPr kumimoji="1" lang="ja-JP" altLang="ja-JP" sz="1200" kern="1200" dirty="0">
                <a:solidFill>
                  <a:schemeClr val="tx1"/>
                </a:solidFill>
                <a:effectLst/>
                <a:latin typeface="+mn-lt"/>
                <a:ea typeface="+mn-ea"/>
                <a:cs typeface="+mn-cs"/>
              </a:rPr>
              <a:t>します．</a:t>
            </a:r>
            <a:r>
              <a:rPr kumimoji="1" lang="en-US" altLang="ja-JP" sz="1200" kern="1200" dirty="0">
                <a:solidFill>
                  <a:schemeClr val="tx1"/>
                </a:solidFill>
                <a:effectLst/>
                <a:latin typeface="+mn-lt"/>
                <a:ea typeface="+mn-ea"/>
                <a:cs typeface="+mn-cs"/>
              </a:rPr>
              <a:t>  </a:t>
            </a:r>
            <a:endParaRPr kumimoji="1" lang="ja-JP"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 </a:t>
            </a:r>
            <a:endParaRPr kumimoji="1" lang="ja-JP"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 </a:t>
            </a:r>
            <a:endParaRPr kumimoji="1" lang="ja-JP" altLang="ja-JP" sz="1200" kern="1200" dirty="0">
              <a:solidFill>
                <a:schemeClr val="tx1"/>
              </a:solidFill>
              <a:effectLst/>
              <a:latin typeface="+mn-lt"/>
              <a:ea typeface="+mn-ea"/>
              <a:cs typeface="+mn-cs"/>
            </a:endParaRPr>
          </a:p>
          <a:p>
            <a:endParaRPr kumimoji="1" lang="ja-JP" altLang="en-US"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5</a:t>
            </a:fld>
            <a:endParaRPr kumimoji="1" lang="ja-JP" altLang="en-US"/>
          </a:p>
        </p:txBody>
      </p:sp>
    </p:spTree>
    <p:extLst>
      <p:ext uri="{BB962C8B-B14F-4D97-AF65-F5344CB8AC3E}">
        <p14:creationId xmlns:p14="http://schemas.microsoft.com/office/powerpoint/2010/main" val="1941763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90625" y="1243013"/>
            <a:ext cx="4476750" cy="3357562"/>
          </a:xfrm>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ロボット</a:t>
            </a:r>
            <a:r>
              <a:rPr lang="en-US" altLang="ja-JP" dirty="0"/>
              <a:t>2</a:t>
            </a:r>
            <a:r>
              <a:rPr lang="ja-JP" altLang="en-US" dirty="0"/>
              <a:t>台，作業員</a:t>
            </a:r>
            <a:r>
              <a:rPr lang="en-US" altLang="ja-JP" dirty="0"/>
              <a:t>1</a:t>
            </a:r>
            <a:r>
              <a:rPr lang="ja-JP" altLang="en-US" dirty="0"/>
              <a:t>人のシミュレーション．ロボット</a:t>
            </a:r>
            <a:r>
              <a:rPr lang="en-US" altLang="ja-JP" dirty="0"/>
              <a:t>1G1</a:t>
            </a:r>
            <a:r>
              <a:rPr lang="ja-JP" altLang="en-US" dirty="0"/>
              <a:t>，ロボット</a:t>
            </a:r>
            <a:r>
              <a:rPr lang="en-US" altLang="ja-JP" dirty="0"/>
              <a:t>2G2</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ロボット</a:t>
            </a:r>
            <a:r>
              <a:rPr lang="en-US" altLang="ja-JP" dirty="0"/>
              <a:t>1</a:t>
            </a:r>
            <a:r>
              <a:rPr lang="ja-JP" altLang="en-US" dirty="0"/>
              <a:t>単体ではピッキングが難しいタスクが存在しており，人間と協調して作業を行うケースを考えます．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方法</a:t>
            </a:r>
            <a:r>
              <a:rPr lang="en-US" altLang="ja-JP" dirty="0"/>
              <a:t>2</a:t>
            </a:r>
            <a:r>
              <a:rPr lang="ja-JP" altLang="en-US" dirty="0"/>
              <a:t>によって行ったシミュレーションを紹介します．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人は図の矢印の場所でロボットの積み荷を手伝います．</a:t>
            </a:r>
            <a:endParaRPr kumimoji="1" lang="en-US" altLang="ja-JP" dirty="0"/>
          </a:p>
          <a:p>
            <a:r>
              <a:rPr kumimoji="1" lang="ja-JP" altLang="en-US" dirty="0"/>
              <a:t>この積み込みの動作は人間が矢印にいて，</a:t>
            </a:r>
            <a:r>
              <a:rPr kumimoji="1" lang="en-US" altLang="ja-JP" dirty="0"/>
              <a:t>G1</a:t>
            </a:r>
            <a:r>
              <a:rPr kumimoji="1" lang="ja-JP" altLang="en-US" dirty="0"/>
              <a:t>が矢印の横の青の位置にいるときにしかできないとしています．</a:t>
            </a:r>
            <a:endParaRPr kumimoji="1" lang="en-US" altLang="ja-JP" dirty="0"/>
          </a:p>
          <a:p>
            <a:endParaRPr kumimoji="1" lang="en-US" altLang="ja-JP" dirty="0"/>
          </a:p>
          <a:p>
            <a:r>
              <a:rPr kumimoji="1" lang="ja-JP" altLang="en-US" dirty="0"/>
              <a:t>表のように，事象を設定し，人間が荷物を積むと，ロボットは荷物を積まれたということになるので，ロボット</a:t>
            </a:r>
            <a:r>
              <a:rPr kumimoji="1" lang="en-US" altLang="ja-JP" dirty="0"/>
              <a:t>G1</a:t>
            </a:r>
            <a:r>
              <a:rPr kumimoji="1" lang="ja-JP" altLang="en-US" dirty="0"/>
              <a:t>と人間で共通の事象に設定します．</a:t>
            </a:r>
          </a:p>
        </p:txBody>
      </p:sp>
      <p:sp>
        <p:nvSpPr>
          <p:cNvPr id="4" name="スライド番号プレースホルダー 3"/>
          <p:cNvSpPr>
            <a:spLocks noGrp="1"/>
          </p:cNvSpPr>
          <p:nvPr>
            <p:ph type="sldNum" sz="quarter" idx="5"/>
          </p:nvPr>
        </p:nvSpPr>
        <p:spPr/>
        <p:txBody>
          <a:bodyPr/>
          <a:lstStyle/>
          <a:p>
            <a:fld id="{71909529-B2B7-4054-A937-56D132B06618}" type="slidenum">
              <a:rPr kumimoji="1" lang="ja-JP" altLang="en-US" smtClean="0"/>
              <a:t>6</a:t>
            </a:fld>
            <a:endParaRPr kumimoji="1" lang="ja-JP" altLang="en-US"/>
          </a:p>
        </p:txBody>
      </p:sp>
    </p:spTree>
    <p:extLst>
      <p:ext uri="{BB962C8B-B14F-4D97-AF65-F5344CB8AC3E}">
        <p14:creationId xmlns:p14="http://schemas.microsoft.com/office/powerpoint/2010/main" val="1197651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7</a:t>
            </a:fld>
            <a:endParaRPr kumimoji="1" lang="ja-JP" altLang="en-US"/>
          </a:p>
        </p:txBody>
      </p:sp>
    </p:spTree>
    <p:extLst>
      <p:ext uri="{BB962C8B-B14F-4D97-AF65-F5344CB8AC3E}">
        <p14:creationId xmlns:p14="http://schemas.microsoft.com/office/powerpoint/2010/main" val="342707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まとめ</a:t>
            </a:r>
            <a:endParaRPr kumimoji="1" lang="en-US" altLang="ja-JP" dirty="0"/>
          </a:p>
          <a:p>
            <a:r>
              <a:rPr kumimoji="1" lang="ja-JP" altLang="en-US" dirty="0"/>
              <a:t>紹介した事例をスーパーバイザ制御で処理できる</a:t>
            </a:r>
            <a:r>
              <a:rPr kumimoji="1" lang="en-US" altLang="ja-JP" dirty="0"/>
              <a:t>2</a:t>
            </a:r>
            <a:r>
              <a:rPr kumimoji="1" lang="ja-JP" altLang="en-US" dirty="0"/>
              <a:t>通りの方法を提案しましたが，今後の課題としましては，オンラインでの制御での実装とロボットと人間の数を増やしてシミュレーションを行うというものです．少ないエージェント数では見えてこなかった問題が浮かび上がってくると考えられ，それについて深く追求したいと考えています．</a:t>
            </a:r>
            <a:endParaRPr kumimoji="1" lang="en-US" altLang="ja-JP"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8</a:t>
            </a:fld>
            <a:endParaRPr kumimoji="1" lang="ja-JP" altLang="en-US"/>
          </a:p>
        </p:txBody>
      </p:sp>
    </p:spTree>
    <p:extLst>
      <p:ext uri="{BB962C8B-B14F-4D97-AF65-F5344CB8AC3E}">
        <p14:creationId xmlns:p14="http://schemas.microsoft.com/office/powerpoint/2010/main" val="27964668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9" name="正方形/長方形 8"/>
          <p:cNvSpPr/>
          <p:nvPr/>
        </p:nvSpPr>
        <p:spPr>
          <a:xfrm>
            <a:off x="0" y="369739"/>
            <a:ext cx="9144000" cy="576000"/>
          </a:xfrm>
          <a:prstGeom prst="rect">
            <a:avLst/>
          </a:prstGeom>
          <a:gradFill flip="none" rotWithShape="1">
            <a:gsLst>
              <a:gs pos="0">
                <a:srgbClr val="003366"/>
              </a:gs>
              <a:gs pos="61000">
                <a:srgbClr val="003366"/>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1"/>
          </a:p>
        </p:txBody>
      </p:sp>
      <p:sp>
        <p:nvSpPr>
          <p:cNvPr id="2" name="タイトル 1"/>
          <p:cNvSpPr>
            <a:spLocks noGrp="1"/>
          </p:cNvSpPr>
          <p:nvPr>
            <p:ph type="ctrTitle" hasCustomPrompt="1"/>
          </p:nvPr>
        </p:nvSpPr>
        <p:spPr>
          <a:xfrm>
            <a:off x="685800" y="2130432"/>
            <a:ext cx="7772400" cy="1470025"/>
          </a:xfrm>
          <a:prstGeom prst="rect">
            <a:avLst/>
          </a:prstGeom>
        </p:spPr>
        <p:txBody>
          <a:bodyPr/>
          <a:lstStyle>
            <a:lvl1pPr>
              <a:defRPr sz="2100">
                <a:solidFill>
                  <a:srgbClr val="240048"/>
                </a:solidFill>
              </a:defRPr>
            </a:lvl1pPr>
          </a:lstStyle>
          <a:p>
            <a:r>
              <a:rPr kumimoji="1" lang="ja-JP" altLang="en-US" dirty="0"/>
              <a:t>〇〇〇〇〇〇〇〇〇〇〇〇〇〇〇〇〇〇</a:t>
            </a:r>
            <a:br>
              <a:rPr kumimoji="1" lang="en-US" altLang="ja-JP" dirty="0"/>
            </a:br>
            <a:r>
              <a:rPr kumimoji="1" lang="ja-JP" altLang="en-US" dirty="0"/>
              <a:t>〇〇〇〇〇〇〇〇〇〇〇</a:t>
            </a:r>
          </a:p>
        </p:txBody>
      </p:sp>
      <p:sp>
        <p:nvSpPr>
          <p:cNvPr id="3" name="サブタイトル 2"/>
          <p:cNvSpPr>
            <a:spLocks noGrp="1"/>
          </p:cNvSpPr>
          <p:nvPr>
            <p:ph type="subTitle" idx="1" hasCustomPrompt="1"/>
          </p:nvPr>
        </p:nvSpPr>
        <p:spPr>
          <a:xfrm>
            <a:off x="1007604" y="3980656"/>
            <a:ext cx="7128792" cy="1752600"/>
          </a:xfrm>
        </p:spPr>
        <p:txBody>
          <a:bodyPr>
            <a:normAutofit/>
          </a:bodyPr>
          <a:lstStyle>
            <a:lvl1pPr marL="0" indent="0" algn="ctr">
              <a:buNone/>
              <a:defRPr sz="1500">
                <a:solidFill>
                  <a:srgbClr val="240048"/>
                </a:solidFill>
              </a:defRPr>
            </a:lvl1pPr>
            <a:lvl2pPr marL="342891" indent="0" algn="ctr">
              <a:buNone/>
              <a:defRPr>
                <a:solidFill>
                  <a:schemeClr val="tx1">
                    <a:tint val="75000"/>
                  </a:schemeClr>
                </a:solidFill>
              </a:defRPr>
            </a:lvl2pPr>
            <a:lvl3pPr marL="685783" indent="0" algn="ctr">
              <a:buNone/>
              <a:defRPr>
                <a:solidFill>
                  <a:schemeClr val="tx1">
                    <a:tint val="75000"/>
                  </a:schemeClr>
                </a:solidFill>
              </a:defRPr>
            </a:lvl3pPr>
            <a:lvl4pPr marL="1028674" indent="0" algn="ctr">
              <a:buNone/>
              <a:defRPr>
                <a:solidFill>
                  <a:schemeClr val="tx1">
                    <a:tint val="75000"/>
                  </a:schemeClr>
                </a:solidFill>
              </a:defRPr>
            </a:lvl4pPr>
            <a:lvl5pPr marL="1371566" indent="0" algn="ctr">
              <a:buNone/>
              <a:defRPr>
                <a:solidFill>
                  <a:schemeClr val="tx1">
                    <a:tint val="75000"/>
                  </a:schemeClr>
                </a:solidFill>
              </a:defRPr>
            </a:lvl5pPr>
            <a:lvl6pPr marL="1714457" indent="0" algn="ctr">
              <a:buNone/>
              <a:defRPr>
                <a:solidFill>
                  <a:schemeClr val="tx1">
                    <a:tint val="75000"/>
                  </a:schemeClr>
                </a:solidFill>
              </a:defRPr>
            </a:lvl6pPr>
            <a:lvl7pPr marL="2057349" indent="0" algn="ctr">
              <a:buNone/>
              <a:defRPr>
                <a:solidFill>
                  <a:schemeClr val="tx1">
                    <a:tint val="75000"/>
                  </a:schemeClr>
                </a:solidFill>
              </a:defRPr>
            </a:lvl7pPr>
            <a:lvl8pPr marL="2400240" indent="0" algn="ctr">
              <a:buNone/>
              <a:defRPr>
                <a:solidFill>
                  <a:schemeClr val="tx1">
                    <a:tint val="75000"/>
                  </a:schemeClr>
                </a:solidFill>
              </a:defRPr>
            </a:lvl8pPr>
            <a:lvl9pPr marL="2743131" indent="0" algn="ctr">
              <a:buNone/>
              <a:defRPr>
                <a:solidFill>
                  <a:schemeClr val="tx1">
                    <a:tint val="75000"/>
                  </a:schemeClr>
                </a:solidFill>
              </a:defRPr>
            </a:lvl9pPr>
          </a:lstStyle>
          <a:p>
            <a:r>
              <a:rPr kumimoji="1" lang="ja-JP" altLang="en-US" dirty="0"/>
              <a:t>大阪市立大学大学院 工学研究科 電子情報系専攻</a:t>
            </a:r>
            <a:endParaRPr kumimoji="1" lang="en-US" altLang="ja-JP" dirty="0"/>
          </a:p>
          <a:p>
            <a:r>
              <a:rPr kumimoji="1" lang="ja-JP" altLang="en-US" dirty="0"/>
              <a:t>制御システム理論研究室</a:t>
            </a:r>
            <a:endParaRPr kumimoji="1" lang="en-US" altLang="ja-JP" dirty="0"/>
          </a:p>
          <a:p>
            <a:r>
              <a:rPr kumimoji="1" lang="ja-JP" altLang="en-US" dirty="0"/>
              <a:t>〇〇　〇〇</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pic>
        <p:nvPicPr>
          <p:cNvPr id="8" name="図 7"/>
          <p:cNvPicPr>
            <a:picLocks noChangeAspect="1"/>
          </p:cNvPicPr>
          <p:nvPr/>
        </p:nvPicPr>
        <p:blipFill rotWithShape="1">
          <a:blip r:embed="rId2" cstate="print">
            <a:extLst>
              <a:ext uri="{28A0092B-C50C-407E-A947-70E740481C1C}">
                <a14:useLocalDpi xmlns:a14="http://schemas.microsoft.com/office/drawing/2010/main" val="0"/>
              </a:ext>
            </a:extLst>
          </a:blip>
          <a:srcRect r="93155"/>
          <a:stretch/>
        </p:blipFill>
        <p:spPr>
          <a:xfrm>
            <a:off x="10258" y="394053"/>
            <a:ext cx="625911" cy="527383"/>
          </a:xfrm>
          <a:prstGeom prst="rect">
            <a:avLst/>
          </a:prstGeom>
        </p:spPr>
      </p:pic>
      <p:sp>
        <p:nvSpPr>
          <p:cNvPr id="10" name="テキスト ボックス 9"/>
          <p:cNvSpPr txBox="1"/>
          <p:nvPr/>
        </p:nvSpPr>
        <p:spPr>
          <a:xfrm>
            <a:off x="716804" y="293819"/>
            <a:ext cx="2720097" cy="531043"/>
          </a:xfrm>
          <a:prstGeom prst="rect">
            <a:avLst/>
          </a:prstGeom>
          <a:noFill/>
        </p:spPr>
        <p:txBody>
          <a:bodyPr wrap="square" rtlCol="0">
            <a:spAutoFit/>
          </a:bodyPr>
          <a:lstStyle/>
          <a:p>
            <a:pPr algn="r"/>
            <a:r>
              <a:rPr kumimoji="1" lang="en-US" altLang="ja-JP" sz="1800" dirty="0">
                <a:solidFill>
                  <a:schemeClr val="bg1"/>
                </a:solidFill>
              </a:rPr>
              <a:t>Osaka City University</a:t>
            </a:r>
          </a:p>
          <a:p>
            <a:pPr algn="r"/>
            <a:r>
              <a:rPr kumimoji="1" lang="en-US" altLang="ja-JP" sz="1051" dirty="0">
                <a:solidFill>
                  <a:schemeClr val="bg1"/>
                </a:solidFill>
              </a:rPr>
              <a:t>Systems Control  Group</a:t>
            </a:r>
            <a:endParaRPr kumimoji="1" lang="ja-JP" altLang="en-US" sz="1051" dirty="0">
              <a:solidFill>
                <a:schemeClr val="bg1"/>
              </a:solidFill>
            </a:endParaRPr>
          </a:p>
        </p:txBody>
      </p:sp>
    </p:spTree>
    <p:extLst>
      <p:ext uri="{BB962C8B-B14F-4D97-AF65-F5344CB8AC3E}">
        <p14:creationId xmlns:p14="http://schemas.microsoft.com/office/powerpoint/2010/main" val="4017449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981251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45"/>
            <a:ext cx="2057400" cy="5851525"/>
          </a:xfrm>
          <a:prstGeom prst="rect">
            <a:avLst/>
          </a:prstGeo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457200" y="274645"/>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982697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7" name="図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65887"/>
            <a:ext cx="9144000" cy="539876"/>
          </a:xfrm>
          <a:prstGeom prst="rect">
            <a:avLst/>
          </a:prstGeom>
        </p:spPr>
      </p:pic>
      <p:sp>
        <p:nvSpPr>
          <p:cNvPr id="2" name="タイトル 1"/>
          <p:cNvSpPr>
            <a:spLocks noGrp="1"/>
          </p:cNvSpPr>
          <p:nvPr>
            <p:ph type="title"/>
          </p:nvPr>
        </p:nvSpPr>
        <p:spPr>
          <a:xfrm>
            <a:off x="457200" y="260648"/>
            <a:ext cx="8229600" cy="648072"/>
          </a:xfrm>
          <a:prstGeom prst="rect">
            <a:avLst/>
          </a:prstGeom>
        </p:spPr>
        <p:txBody>
          <a:bodyPr anchor="ctr"/>
          <a:lstStyle>
            <a:lvl1pPr algn="l">
              <a:defRPr sz="2100">
                <a:solidFill>
                  <a:srgbClr val="240048"/>
                </a:solidFill>
              </a:defRPr>
            </a:lvl1pPr>
          </a:lstStyle>
          <a:p>
            <a:r>
              <a:rPr kumimoji="1" lang="ja-JP" altLang="en-US"/>
              <a:t>マスター タイトルの書式設定</a:t>
            </a:r>
            <a:endParaRPr kumimoji="1" lang="ja-JP" altLang="en-US" dirty="0"/>
          </a:p>
        </p:txBody>
      </p:sp>
      <p:sp>
        <p:nvSpPr>
          <p:cNvPr id="3" name="コンテンツ プレースホルダー 2"/>
          <p:cNvSpPr>
            <a:spLocks noGrp="1"/>
          </p:cNvSpPr>
          <p:nvPr>
            <p:ph idx="1"/>
          </p:nvPr>
        </p:nvSpPr>
        <p:spPr>
          <a:xfrm>
            <a:off x="457200" y="1052738"/>
            <a:ext cx="8229600" cy="5492613"/>
          </a:xfrm>
        </p:spPr>
        <p:txBody>
          <a:bodyPr/>
          <a:lstStyle>
            <a:lvl1pPr>
              <a:defRPr sz="1800"/>
            </a:lvl1pPr>
            <a:lvl2pPr>
              <a:defRPr sz="1651"/>
            </a:lvl2pPr>
            <a:lvl3pPr>
              <a:defRPr sz="1500"/>
            </a:lvl3pPr>
            <a:lvl4pPr>
              <a:defRPr sz="1351"/>
            </a:lvl4pPr>
            <a:lvl5pPr>
              <a:defRPr sz="12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JP" altLang="en-US" dirty="0"/>
          </a:p>
        </p:txBody>
      </p:sp>
      <p:sp>
        <p:nvSpPr>
          <p:cNvPr id="6" name="スライド番号プレースホルダー 5"/>
          <p:cNvSpPr>
            <a:spLocks noGrp="1"/>
          </p:cNvSpPr>
          <p:nvPr>
            <p:ph type="sldNum" sz="quarter" idx="12"/>
          </p:nvPr>
        </p:nvSpPr>
        <p:spPr>
          <a:xfrm>
            <a:off x="8316416" y="6488263"/>
            <a:ext cx="621432" cy="365125"/>
          </a:xfrm>
        </p:spPr>
        <p:txBody>
          <a:bodyPr/>
          <a:lstStyle>
            <a:lvl1pPr>
              <a:defRPr>
                <a:solidFill>
                  <a:schemeClr val="tx1"/>
                </a:solidFill>
              </a:defRPr>
            </a:lvl1pPr>
          </a:lstStyle>
          <a:p>
            <a:fld id="{CB9BCF1F-9445-4070-8B3D-4F93A3D2A2D9}" type="slidenum">
              <a:rPr kumimoji="1" lang="ja-JP" altLang="en-US" smtClean="0"/>
              <a:t>‹#›</a:t>
            </a:fld>
            <a:endParaRPr kumimoji="1" lang="ja-JP" altLang="en-US"/>
          </a:p>
        </p:txBody>
      </p:sp>
      <p:cxnSp>
        <p:nvCxnSpPr>
          <p:cNvPr id="9" name="直線コネクタ 8"/>
          <p:cNvCxnSpPr/>
          <p:nvPr/>
        </p:nvCxnSpPr>
        <p:spPr>
          <a:xfrm>
            <a:off x="431542" y="856144"/>
            <a:ext cx="8280920" cy="0"/>
          </a:xfrm>
          <a:prstGeom prst="line">
            <a:avLst/>
          </a:prstGeom>
          <a:ln w="38100">
            <a:gradFill flip="none" rotWithShape="1">
              <a:gsLst>
                <a:gs pos="0">
                  <a:srgbClr val="003366"/>
                </a:gs>
                <a:gs pos="99000">
                  <a:schemeClr val="bg1"/>
                </a:gs>
                <a:gs pos="63000">
                  <a:srgbClr val="003366"/>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043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7"/>
            <a:ext cx="7772400" cy="1362075"/>
          </a:xfrm>
          <a:prstGeom prst="rect">
            <a:avLst/>
          </a:prstGeom>
        </p:spPr>
        <p:txBody>
          <a:bodyPr anchor="t"/>
          <a:lstStyle>
            <a:lvl1pPr algn="l">
              <a:defRPr sz="3000" b="1" cap="all"/>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891" indent="0">
              <a:buNone/>
              <a:defRPr sz="1351">
                <a:solidFill>
                  <a:schemeClr val="tx1">
                    <a:tint val="75000"/>
                  </a:schemeClr>
                </a:solidFill>
              </a:defRPr>
            </a:lvl2pPr>
            <a:lvl3pPr marL="685783" indent="0">
              <a:buNone/>
              <a:defRPr sz="1200">
                <a:solidFill>
                  <a:schemeClr val="tx1">
                    <a:tint val="75000"/>
                  </a:schemeClr>
                </a:solidFill>
              </a:defRPr>
            </a:lvl3pPr>
            <a:lvl4pPr marL="1028674" indent="0">
              <a:buNone/>
              <a:defRPr sz="1051">
                <a:solidFill>
                  <a:schemeClr val="tx1">
                    <a:tint val="75000"/>
                  </a:schemeClr>
                </a:solidFill>
              </a:defRPr>
            </a:lvl4pPr>
            <a:lvl5pPr marL="1371566" indent="0">
              <a:buNone/>
              <a:defRPr sz="1051">
                <a:solidFill>
                  <a:schemeClr val="tx1">
                    <a:tint val="75000"/>
                  </a:schemeClr>
                </a:solidFill>
              </a:defRPr>
            </a:lvl5pPr>
            <a:lvl6pPr marL="1714457" indent="0">
              <a:buNone/>
              <a:defRPr sz="1051">
                <a:solidFill>
                  <a:schemeClr val="tx1">
                    <a:tint val="75000"/>
                  </a:schemeClr>
                </a:solidFill>
              </a:defRPr>
            </a:lvl6pPr>
            <a:lvl7pPr marL="2057349" indent="0">
              <a:buNone/>
              <a:defRPr sz="1051">
                <a:solidFill>
                  <a:schemeClr val="tx1">
                    <a:tint val="75000"/>
                  </a:schemeClr>
                </a:solidFill>
              </a:defRPr>
            </a:lvl7pPr>
            <a:lvl8pPr marL="2400240" indent="0">
              <a:buNone/>
              <a:defRPr sz="1051">
                <a:solidFill>
                  <a:schemeClr val="tx1">
                    <a:tint val="75000"/>
                  </a:schemeClr>
                </a:solidFill>
              </a:defRPr>
            </a:lvl8pPr>
            <a:lvl9pPr marL="2743131" indent="0">
              <a:buNone/>
              <a:defRPr sz="1051">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3043097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457200" y="1600206"/>
            <a:ext cx="4038600" cy="4525963"/>
          </a:xfrm>
        </p:spPr>
        <p:txBody>
          <a:bodyPr/>
          <a:lstStyle>
            <a:lvl1pPr>
              <a:defRPr sz="2100"/>
            </a:lvl1pPr>
            <a:lvl2pPr>
              <a:defRPr sz="1800"/>
            </a:lvl2pPr>
            <a:lvl3pPr>
              <a:defRPr sz="1500"/>
            </a:lvl3pPr>
            <a:lvl4pPr>
              <a:defRPr sz="1351"/>
            </a:lvl4pPr>
            <a:lvl5pPr>
              <a:defRPr sz="1351"/>
            </a:lvl5pPr>
            <a:lvl6pPr>
              <a:defRPr sz="1351"/>
            </a:lvl6pPr>
            <a:lvl7pPr>
              <a:defRPr sz="1351"/>
            </a:lvl7pPr>
            <a:lvl8pPr>
              <a:defRPr sz="1351"/>
            </a:lvl8pPr>
            <a:lvl9pPr>
              <a:defRPr sz="1351"/>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4648200" y="1600206"/>
            <a:ext cx="4038600" cy="4525963"/>
          </a:xfrm>
        </p:spPr>
        <p:txBody>
          <a:bodyPr/>
          <a:lstStyle>
            <a:lvl1pPr>
              <a:defRPr sz="2100"/>
            </a:lvl1pPr>
            <a:lvl2pPr>
              <a:defRPr sz="1800"/>
            </a:lvl2pPr>
            <a:lvl3pPr>
              <a:defRPr sz="1500"/>
            </a:lvl3pPr>
            <a:lvl4pPr>
              <a:defRPr sz="1351"/>
            </a:lvl4pPr>
            <a:lvl5pPr>
              <a:defRPr sz="1351"/>
            </a:lvl5pPr>
            <a:lvl6pPr>
              <a:defRPr sz="1351"/>
            </a:lvl6pPr>
            <a:lvl7pPr>
              <a:defRPr sz="1351"/>
            </a:lvl7pPr>
            <a:lvl8pPr>
              <a:defRPr sz="1351"/>
            </a:lvl8pPr>
            <a:lvl9pPr>
              <a:defRPr sz="1351"/>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105914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lvl1pPr>
              <a:defRPr/>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1800" b="1"/>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1800"/>
            </a:lvl1pPr>
            <a:lvl2pPr>
              <a:defRPr sz="1500"/>
            </a:lvl2pPr>
            <a:lvl3pPr>
              <a:defRPr sz="1351"/>
            </a:lvl3pPr>
            <a:lvl4pPr>
              <a:defRPr sz="1200"/>
            </a:lvl4pPr>
            <a:lvl5pPr>
              <a:defRPr sz="1200"/>
            </a:lvl5pPr>
            <a:lvl6pPr>
              <a:defRPr sz="1200"/>
            </a:lvl6pPr>
            <a:lvl7pPr>
              <a:defRPr sz="1200"/>
            </a:lvl7pPr>
            <a:lvl8pPr>
              <a:defRPr sz="1200"/>
            </a:lvl8pPr>
            <a:lvl9pPr>
              <a:defRPr sz="12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4645027" y="1535113"/>
            <a:ext cx="4041776" cy="639762"/>
          </a:xfrm>
        </p:spPr>
        <p:txBody>
          <a:bodyPr anchor="b"/>
          <a:lstStyle>
            <a:lvl1pPr marL="0" indent="0">
              <a:buNone/>
              <a:defRPr sz="1800" b="1"/>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4645027" y="2174875"/>
            <a:ext cx="4041776" cy="3951288"/>
          </a:xfrm>
        </p:spPr>
        <p:txBody>
          <a:bodyPr/>
          <a:lstStyle>
            <a:lvl1pPr>
              <a:defRPr sz="1800"/>
            </a:lvl1pPr>
            <a:lvl2pPr>
              <a:defRPr sz="1500"/>
            </a:lvl2pPr>
            <a:lvl3pPr>
              <a:defRPr sz="1351"/>
            </a:lvl3pPr>
            <a:lvl4pPr>
              <a:defRPr sz="1200"/>
            </a:lvl4pPr>
            <a:lvl5pPr>
              <a:defRPr sz="1200"/>
            </a:lvl5pPr>
            <a:lvl6pPr>
              <a:defRPr sz="1200"/>
            </a:lvl6pPr>
            <a:lvl7pPr>
              <a:defRPr sz="1200"/>
            </a:lvl7pPr>
            <a:lvl8pPr>
              <a:defRPr sz="1200"/>
            </a:lvl8pPr>
            <a:lvl9pPr>
              <a:defRPr sz="12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087215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285155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644675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2" y="273050"/>
            <a:ext cx="3008313" cy="1162050"/>
          </a:xfrm>
          <a:prstGeom prst="rect">
            <a:avLst/>
          </a:prstGeom>
        </p:spPr>
        <p:txBody>
          <a:bodyPr anchor="b"/>
          <a:lstStyle>
            <a:lvl1pPr algn="l">
              <a:defRPr sz="1500" b="1"/>
            </a:lvl1pPr>
          </a:lstStyle>
          <a:p>
            <a:r>
              <a:rPr kumimoji="1" lang="ja-JP" altLang="en-US"/>
              <a:t>マスター タイトルの書式設定</a:t>
            </a:r>
          </a:p>
        </p:txBody>
      </p:sp>
      <p:sp>
        <p:nvSpPr>
          <p:cNvPr id="3" name="コンテンツ プレースホルダー 2"/>
          <p:cNvSpPr>
            <a:spLocks noGrp="1"/>
          </p:cNvSpPr>
          <p:nvPr>
            <p:ph idx="1"/>
          </p:nvPr>
        </p:nvSpPr>
        <p:spPr>
          <a:xfrm>
            <a:off x="3575050" y="273057"/>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457202" y="1435103"/>
            <a:ext cx="3008313" cy="4691063"/>
          </a:xfrm>
        </p:spPr>
        <p:txBody>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576276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a:prstGeom prst="rect">
            <a:avLst/>
          </a:prstGeom>
        </p:spPr>
        <p:txBody>
          <a:bodyPr anchor="b"/>
          <a:lstStyle>
            <a:lvl1pPr algn="l">
              <a:defRPr sz="1500" b="1"/>
            </a:lvl1pPr>
          </a:lstStyle>
          <a:p>
            <a:r>
              <a:rPr kumimoji="1" lang="ja-JP" altLang="en-US"/>
              <a:t>マスター タイトルの書式設定</a:t>
            </a:r>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2400"/>
            </a:lvl1pPr>
            <a:lvl2pPr marL="342891" indent="0">
              <a:buNone/>
              <a:defRPr sz="2100"/>
            </a:lvl2pPr>
            <a:lvl3pPr marL="685783" indent="0">
              <a:buNone/>
              <a:defRPr sz="1800"/>
            </a:lvl3pPr>
            <a:lvl4pPr marL="1028674" indent="0">
              <a:buNone/>
              <a:defRPr sz="1500"/>
            </a:lvl4pPr>
            <a:lvl5pPr marL="1371566" indent="0">
              <a:buNone/>
              <a:defRPr sz="1500"/>
            </a:lvl5pPr>
            <a:lvl6pPr marL="1714457" indent="0">
              <a:buNone/>
              <a:defRPr sz="1500"/>
            </a:lvl6pPr>
            <a:lvl7pPr marL="2057349" indent="0">
              <a:buNone/>
              <a:defRPr sz="1500"/>
            </a:lvl7pPr>
            <a:lvl8pPr marL="2400240" indent="0">
              <a:buNone/>
              <a:defRPr sz="1500"/>
            </a:lvl8pPr>
            <a:lvl9pPr marL="2743131" indent="0">
              <a:buNone/>
              <a:defRPr sz="1500"/>
            </a:lvl9pPr>
          </a:lstStyle>
          <a:p>
            <a:r>
              <a:rPr kumimoji="1" lang="ja-JP" altLang="en-US"/>
              <a:t>アイコンをクリックして図を追加</a:t>
            </a:r>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2021/2/19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946242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テキスト プレースホルダー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457200" y="6356357"/>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6A39C9E-DA3C-4668-A576-D9E51C7375A6}" type="datetimeFigureOut">
              <a:rPr kumimoji="1" lang="ja-JP" altLang="en-US" smtClean="0"/>
              <a:t>2021/2/19</a:t>
            </a:fld>
            <a:endParaRPr kumimoji="1" lang="ja-JP" altLang="en-US"/>
          </a:p>
        </p:txBody>
      </p:sp>
      <p:sp>
        <p:nvSpPr>
          <p:cNvPr id="5" name="フッター プレースホルダー 4"/>
          <p:cNvSpPr>
            <a:spLocks noGrp="1"/>
          </p:cNvSpPr>
          <p:nvPr>
            <p:ph type="ftr" sz="quarter" idx="3"/>
          </p:nvPr>
        </p:nvSpPr>
        <p:spPr>
          <a:xfrm>
            <a:off x="3124200" y="6356357"/>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7"/>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33978767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85783" rtl="0" eaLnBrk="1" latinLnBrk="0" hangingPunct="1">
        <a:spcBef>
          <a:spcPct val="0"/>
        </a:spcBef>
        <a:buNone/>
        <a:defRPr kumimoji="1" sz="3300" kern="1200">
          <a:solidFill>
            <a:schemeClr val="tx1"/>
          </a:solidFill>
          <a:latin typeface="+mj-lt"/>
          <a:ea typeface="+mj-ea"/>
          <a:cs typeface="+mj-cs"/>
        </a:defRPr>
      </a:lvl1pPr>
    </p:titleStyle>
    <p:bodyStyle>
      <a:lvl1pPr marL="257168" indent="-257168" algn="l" defTabSz="685783"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557199" indent="-214308" algn="l" defTabSz="685783" rtl="0" eaLnBrk="1" latinLnBrk="0" hangingPunct="1">
        <a:spcBef>
          <a:spcPct val="20000"/>
        </a:spcBef>
        <a:buFont typeface="Arial" panose="020B0604020202020204" pitchFamily="34" charset="0"/>
        <a:buChar char="–"/>
        <a:defRPr kumimoji="1" sz="2100" kern="1200">
          <a:solidFill>
            <a:schemeClr val="tx1"/>
          </a:solidFill>
          <a:latin typeface="+mn-lt"/>
          <a:ea typeface="+mn-ea"/>
          <a:cs typeface="+mn-cs"/>
        </a:defRPr>
      </a:lvl2pPr>
      <a:lvl3pPr marL="857229" indent="-171446" algn="l" defTabSz="685783"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3pPr>
      <a:lvl4pPr marL="1200121"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4pPr>
      <a:lvl5pPr marL="1543012"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5pPr>
      <a:lvl6pPr marL="1885904"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6pPr>
      <a:lvl7pPr marL="2228795"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7pPr>
      <a:lvl8pPr marL="2571686"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8pPr>
      <a:lvl9pPr marL="2914578"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9pPr>
    </p:bodyStyle>
    <p:otherStyle>
      <a:defPPr>
        <a:defRPr lang="ja-JP"/>
      </a:defPPr>
      <a:lvl1pPr marL="0" algn="l" defTabSz="685783" rtl="0" eaLnBrk="1" latinLnBrk="0" hangingPunct="1">
        <a:defRPr kumimoji="1" sz="1351" kern="1200">
          <a:solidFill>
            <a:schemeClr val="tx1"/>
          </a:solidFill>
          <a:latin typeface="+mn-lt"/>
          <a:ea typeface="+mn-ea"/>
          <a:cs typeface="+mn-cs"/>
        </a:defRPr>
      </a:lvl1pPr>
      <a:lvl2pPr marL="342891" algn="l" defTabSz="685783" rtl="0" eaLnBrk="1" latinLnBrk="0" hangingPunct="1">
        <a:defRPr kumimoji="1" sz="1351" kern="1200">
          <a:solidFill>
            <a:schemeClr val="tx1"/>
          </a:solidFill>
          <a:latin typeface="+mn-lt"/>
          <a:ea typeface="+mn-ea"/>
          <a:cs typeface="+mn-cs"/>
        </a:defRPr>
      </a:lvl2pPr>
      <a:lvl3pPr marL="685783" algn="l" defTabSz="685783" rtl="0" eaLnBrk="1" latinLnBrk="0" hangingPunct="1">
        <a:defRPr kumimoji="1" sz="1351" kern="1200">
          <a:solidFill>
            <a:schemeClr val="tx1"/>
          </a:solidFill>
          <a:latin typeface="+mn-lt"/>
          <a:ea typeface="+mn-ea"/>
          <a:cs typeface="+mn-cs"/>
        </a:defRPr>
      </a:lvl3pPr>
      <a:lvl4pPr marL="1028674" algn="l" defTabSz="685783" rtl="0" eaLnBrk="1" latinLnBrk="0" hangingPunct="1">
        <a:defRPr kumimoji="1" sz="1351" kern="1200">
          <a:solidFill>
            <a:schemeClr val="tx1"/>
          </a:solidFill>
          <a:latin typeface="+mn-lt"/>
          <a:ea typeface="+mn-ea"/>
          <a:cs typeface="+mn-cs"/>
        </a:defRPr>
      </a:lvl4pPr>
      <a:lvl5pPr marL="1371566" algn="l" defTabSz="685783" rtl="0" eaLnBrk="1" latinLnBrk="0" hangingPunct="1">
        <a:defRPr kumimoji="1" sz="1351" kern="1200">
          <a:solidFill>
            <a:schemeClr val="tx1"/>
          </a:solidFill>
          <a:latin typeface="+mn-lt"/>
          <a:ea typeface="+mn-ea"/>
          <a:cs typeface="+mn-cs"/>
        </a:defRPr>
      </a:lvl5pPr>
      <a:lvl6pPr marL="1714457" algn="l" defTabSz="685783" rtl="0" eaLnBrk="1" latinLnBrk="0" hangingPunct="1">
        <a:defRPr kumimoji="1" sz="1351" kern="1200">
          <a:solidFill>
            <a:schemeClr val="tx1"/>
          </a:solidFill>
          <a:latin typeface="+mn-lt"/>
          <a:ea typeface="+mn-ea"/>
          <a:cs typeface="+mn-cs"/>
        </a:defRPr>
      </a:lvl6pPr>
      <a:lvl7pPr marL="2057349" algn="l" defTabSz="685783" rtl="0" eaLnBrk="1" latinLnBrk="0" hangingPunct="1">
        <a:defRPr kumimoji="1" sz="1351" kern="1200">
          <a:solidFill>
            <a:schemeClr val="tx1"/>
          </a:solidFill>
          <a:latin typeface="+mn-lt"/>
          <a:ea typeface="+mn-ea"/>
          <a:cs typeface="+mn-cs"/>
        </a:defRPr>
      </a:lvl7pPr>
      <a:lvl8pPr marL="2400240" algn="l" defTabSz="685783" rtl="0" eaLnBrk="1" latinLnBrk="0" hangingPunct="1">
        <a:defRPr kumimoji="1" sz="1351" kern="1200">
          <a:solidFill>
            <a:schemeClr val="tx1"/>
          </a:solidFill>
          <a:latin typeface="+mn-lt"/>
          <a:ea typeface="+mn-ea"/>
          <a:cs typeface="+mn-cs"/>
        </a:defRPr>
      </a:lvl8pPr>
      <a:lvl9pPr marL="2743131" algn="l" defTabSz="685783" rtl="0" eaLnBrk="1" latinLnBrk="0" hangingPunct="1">
        <a:defRPr kumimoji="1"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rapyuta-qvou.j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comments" Target="../comments/commen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comments" Target="../comments/comment4.xml"/><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98B931-2975-44F6-B7EA-99D4700A1AE4}"/>
              </a:ext>
            </a:extLst>
          </p:cNvPr>
          <p:cNvSpPr>
            <a:spLocks noGrp="1"/>
          </p:cNvSpPr>
          <p:nvPr>
            <p:ph type="ctrTitle"/>
          </p:nvPr>
        </p:nvSpPr>
        <p:spPr>
          <a:xfrm>
            <a:off x="458582" y="2670947"/>
            <a:ext cx="8226841" cy="1033952"/>
          </a:xfrm>
        </p:spPr>
        <p:txBody>
          <a:bodyPr/>
          <a:lstStyle/>
          <a:p>
            <a:r>
              <a:rPr lang="ja-JP" altLang="en-US" sz="3000" dirty="0"/>
              <a:t>離散事象システムに基づいた人間と調和した</a:t>
            </a:r>
            <a:br>
              <a:rPr lang="en-US" altLang="ja-JP" sz="3000" dirty="0"/>
            </a:br>
            <a:r>
              <a:rPr lang="ja-JP" altLang="en-US" sz="3000" dirty="0"/>
              <a:t>マルチロボットによる倉庫自動化に関する研究</a:t>
            </a:r>
          </a:p>
        </p:txBody>
      </p:sp>
      <p:sp>
        <p:nvSpPr>
          <p:cNvPr id="3" name="字幕 2">
            <a:extLst>
              <a:ext uri="{FF2B5EF4-FFF2-40B4-BE49-F238E27FC236}">
                <a16:creationId xmlns:a16="http://schemas.microsoft.com/office/drawing/2014/main" id="{64746C61-D517-4FFA-AB63-5F0C6BEB01A8}"/>
              </a:ext>
            </a:extLst>
          </p:cNvPr>
          <p:cNvSpPr>
            <a:spLocks noGrp="1"/>
          </p:cNvSpPr>
          <p:nvPr>
            <p:ph type="subTitle" idx="1"/>
          </p:nvPr>
        </p:nvSpPr>
        <p:spPr/>
        <p:txBody>
          <a:bodyPr/>
          <a:lstStyle/>
          <a:p>
            <a:pPr algn="r"/>
            <a:r>
              <a:rPr lang="ja-JP" altLang="en-US" dirty="0"/>
              <a:t>大阪市立大学 工学部 電気情報工学科</a:t>
            </a:r>
            <a:endParaRPr lang="en-US" altLang="ja-JP" dirty="0"/>
          </a:p>
          <a:p>
            <a:pPr algn="r"/>
            <a:r>
              <a:rPr kumimoji="1" lang="ja-JP" altLang="en-US" dirty="0"/>
              <a:t>エレクトロニクス領域</a:t>
            </a:r>
            <a:endParaRPr kumimoji="1" lang="en-US" altLang="ja-JP" dirty="0"/>
          </a:p>
          <a:p>
            <a:pPr algn="r"/>
            <a:r>
              <a:rPr kumimoji="1" lang="en-US" altLang="ja-JP" dirty="0"/>
              <a:t>A17TN029 </a:t>
            </a:r>
            <a:r>
              <a:rPr kumimoji="1" lang="ja-JP" altLang="en-US" dirty="0"/>
              <a:t>野田 健太朗</a:t>
            </a:r>
          </a:p>
        </p:txBody>
      </p:sp>
      <p:sp>
        <p:nvSpPr>
          <p:cNvPr id="7" name="スライド番号プレースホルダー 6">
            <a:extLst>
              <a:ext uri="{FF2B5EF4-FFF2-40B4-BE49-F238E27FC236}">
                <a16:creationId xmlns:a16="http://schemas.microsoft.com/office/drawing/2014/main" id="{B78C3767-C7EB-49F0-B4A0-9A0106126615}"/>
              </a:ext>
            </a:extLst>
          </p:cNvPr>
          <p:cNvSpPr>
            <a:spLocks noGrp="1"/>
          </p:cNvSpPr>
          <p:nvPr>
            <p:ph type="sldNum" sz="quarter" idx="12"/>
          </p:nvPr>
        </p:nvSpPr>
        <p:spPr>
          <a:xfrm>
            <a:off x="6384307" y="5590648"/>
            <a:ext cx="2131047" cy="307711"/>
          </a:xfrm>
        </p:spPr>
        <p:txBody>
          <a:bodyPr/>
          <a:lstStyle/>
          <a:p>
            <a:fld id="{F6093A8E-33ED-45A2-86C8-AA4485FB9800}" type="slidenum">
              <a:rPr kumimoji="1" lang="ja-JP" altLang="en-US" smtClean="0"/>
              <a:t>1</a:t>
            </a:fld>
            <a:endParaRPr kumimoji="1" lang="ja-JP" altLang="en-US" dirty="0"/>
          </a:p>
        </p:txBody>
      </p:sp>
    </p:spTree>
    <p:extLst>
      <p:ext uri="{BB962C8B-B14F-4D97-AF65-F5344CB8AC3E}">
        <p14:creationId xmlns:p14="http://schemas.microsoft.com/office/powerpoint/2010/main" val="3409667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FDA2C7-ADD3-4FB6-8DCB-074515D874C2}"/>
              </a:ext>
            </a:extLst>
          </p:cNvPr>
          <p:cNvSpPr>
            <a:spLocks noGrp="1"/>
          </p:cNvSpPr>
          <p:nvPr>
            <p:ph type="title"/>
          </p:nvPr>
        </p:nvSpPr>
        <p:spPr/>
        <p:txBody>
          <a:bodyPr/>
          <a:lstStyle/>
          <a:p>
            <a:r>
              <a:rPr kumimoji="1" lang="ja-JP" altLang="en-US" b="1" dirty="0"/>
              <a:t>研究背景</a:t>
            </a:r>
          </a:p>
        </p:txBody>
      </p:sp>
      <p:sp>
        <p:nvSpPr>
          <p:cNvPr id="3" name="コンテンツ プレースホルダー 2">
            <a:extLst>
              <a:ext uri="{FF2B5EF4-FFF2-40B4-BE49-F238E27FC236}">
                <a16:creationId xmlns:a16="http://schemas.microsoft.com/office/drawing/2014/main" id="{7A96C3E3-5CB6-462B-BD78-550FF36C3887}"/>
              </a:ext>
            </a:extLst>
          </p:cNvPr>
          <p:cNvSpPr>
            <a:spLocks noGrp="1"/>
          </p:cNvSpPr>
          <p:nvPr>
            <p:ph idx="1"/>
          </p:nvPr>
        </p:nvSpPr>
        <p:spPr>
          <a:xfrm>
            <a:off x="457200" y="658901"/>
            <a:ext cx="8229600" cy="5492613"/>
          </a:xfrm>
        </p:spPr>
        <p:txBody>
          <a:bodyPr/>
          <a:lstStyle/>
          <a:p>
            <a:pPr marL="0" indent="0">
              <a:buNone/>
            </a:pPr>
            <a:endParaRPr kumimoji="1" lang="en-US" altLang="ja-JP" dirty="0"/>
          </a:p>
          <a:p>
            <a:pPr marL="0" indent="0">
              <a:buNone/>
            </a:pPr>
            <a:r>
              <a:rPr kumimoji="1" lang="ja-JP" altLang="en-US" sz="2000" dirty="0"/>
              <a:t>無人搬送ロボットを用いた倉庫の自動化の研究が進んでいる</a:t>
            </a:r>
            <a:endParaRPr kumimoji="1" lang="en-US" altLang="ja-JP" sz="2000" dirty="0"/>
          </a:p>
          <a:p>
            <a:pPr marL="0" indent="0">
              <a:buNone/>
            </a:pPr>
            <a:endParaRPr lang="en-US" altLang="ja-JP" sz="2000" dirty="0"/>
          </a:p>
          <a:p>
            <a:pPr marL="0" indent="0">
              <a:buNone/>
            </a:pPr>
            <a:r>
              <a:rPr kumimoji="1" lang="ja-JP" altLang="en-US" sz="2000" dirty="0"/>
              <a:t>しかし人間が立ち入る際システムを完全に停止させなければいけない</a:t>
            </a:r>
            <a:endParaRPr kumimoji="1" lang="en-US" altLang="ja-JP" sz="2000" dirty="0"/>
          </a:p>
          <a:p>
            <a:pPr marL="0" indent="0">
              <a:buNone/>
            </a:pPr>
            <a:r>
              <a:rPr lang="ja-JP" altLang="en-US" sz="2000" dirty="0"/>
              <a:t>これは現在課題となっている</a:t>
            </a:r>
            <a:endParaRPr lang="en-US" altLang="ja-JP" sz="2000" dirty="0"/>
          </a:p>
          <a:p>
            <a:pPr marL="0" indent="0">
              <a:buNone/>
            </a:pPr>
            <a:endParaRPr kumimoji="1" lang="en-US" altLang="ja-JP" sz="800" dirty="0"/>
          </a:p>
          <a:p>
            <a:pPr marL="0" indent="0">
              <a:buNone/>
            </a:pPr>
            <a:r>
              <a:rPr lang="ja-JP" altLang="en-US" sz="2000" dirty="0"/>
              <a:t>そこで</a:t>
            </a:r>
            <a:r>
              <a:rPr lang="en-US" altLang="ja-JP" sz="2000" dirty="0"/>
              <a:t>Human-in-the-loop</a:t>
            </a:r>
            <a:r>
              <a:rPr lang="ja-JP" altLang="en-US" sz="2000" dirty="0"/>
              <a:t>（</a:t>
            </a:r>
            <a:r>
              <a:rPr lang="en-US" altLang="ja-JP" sz="2000" dirty="0"/>
              <a:t>HITL</a:t>
            </a:r>
            <a:r>
              <a:rPr lang="ja-JP" altLang="en-US" sz="2000" dirty="0"/>
              <a:t>）を取り入れた，離散事象システムに基づいたスーパーバイザ制御</a:t>
            </a:r>
            <a:r>
              <a:rPr lang="en-US" altLang="ja-JP" sz="1200" dirty="0"/>
              <a:t>[1]</a:t>
            </a:r>
            <a:r>
              <a:rPr lang="ja-JP" altLang="en-US" sz="2000" dirty="0"/>
              <a:t>を考える</a:t>
            </a:r>
            <a:endParaRPr lang="en-US" altLang="ja-JP" sz="2000" dirty="0"/>
          </a:p>
        </p:txBody>
      </p:sp>
      <p:sp>
        <p:nvSpPr>
          <p:cNvPr id="4" name="テキスト ボックス 3">
            <a:extLst>
              <a:ext uri="{FF2B5EF4-FFF2-40B4-BE49-F238E27FC236}">
                <a16:creationId xmlns:a16="http://schemas.microsoft.com/office/drawing/2014/main" id="{7291361B-4297-46A8-B44D-8EDA9B40B016}"/>
              </a:ext>
            </a:extLst>
          </p:cNvPr>
          <p:cNvSpPr txBox="1"/>
          <p:nvPr/>
        </p:nvSpPr>
        <p:spPr>
          <a:xfrm>
            <a:off x="593910" y="5663720"/>
            <a:ext cx="8346889" cy="1015663"/>
          </a:xfrm>
          <a:prstGeom prst="rect">
            <a:avLst/>
          </a:prstGeom>
          <a:noFill/>
        </p:spPr>
        <p:txBody>
          <a:bodyPr wrap="square" rtlCol="0">
            <a:spAutoFit/>
          </a:bodyPr>
          <a:lstStyle/>
          <a:p>
            <a:r>
              <a:rPr lang="en-US" altLang="ja-JP" sz="1200" dirty="0"/>
              <a:t>[1] W.M. </a:t>
            </a:r>
            <a:r>
              <a:rPr lang="en-US" altLang="ja-JP" sz="1200" dirty="0" err="1"/>
              <a:t>Wonham</a:t>
            </a:r>
            <a:r>
              <a:rPr lang="en-US" altLang="ja-JP" sz="1200" dirty="0"/>
              <a:t> and Kai Cai, "Supervisory Control of Discrete-Event Systems", Communications and Control Engineering, Springer, 2019. </a:t>
            </a:r>
          </a:p>
          <a:p>
            <a:r>
              <a:rPr lang="en-US" altLang="ja-JP" sz="1200" dirty="0"/>
              <a:t>[2] </a:t>
            </a:r>
            <a:r>
              <a:rPr lang="ja-JP" altLang="en-US" sz="1200" dirty="0"/>
              <a:t>辰本 佑太</a:t>
            </a:r>
            <a:r>
              <a:rPr lang="en-US" altLang="ja-JP" sz="1200" dirty="0"/>
              <a:t>, </a:t>
            </a:r>
            <a:r>
              <a:rPr lang="ja-JP" altLang="en-US" sz="1200" dirty="0"/>
              <a:t>白石 昌大</a:t>
            </a:r>
            <a:r>
              <a:rPr lang="en-US" altLang="ja-JP" sz="1200" dirty="0"/>
              <a:t>, Kai Cai  “Application of Supervisory Control Theory with Warehouse Automation Case Study”, Transactions of the Institute of Systems, Control and Information Engineers (ISCIE), Special Issue on Event-Driven Approach to System Design -- Application and Development, vol. 62, no. 6, pp. 203-208, 2018.</a:t>
            </a:r>
            <a:endParaRPr lang="ja-JP" altLang="en-US" sz="1200" dirty="0"/>
          </a:p>
        </p:txBody>
      </p:sp>
      <p:pic>
        <p:nvPicPr>
          <p:cNvPr id="6" name="図 5" descr="&#10;">
            <a:extLst>
              <a:ext uri="{FF2B5EF4-FFF2-40B4-BE49-F238E27FC236}">
                <a16:creationId xmlns:a16="http://schemas.microsoft.com/office/drawing/2014/main" id="{E84B34BC-F8DC-49F8-A7A0-B3600F7F6D8E}"/>
              </a:ext>
            </a:extLst>
          </p:cNvPr>
          <p:cNvPicPr>
            <a:picLocks noChangeAspect="1"/>
          </p:cNvPicPr>
          <p:nvPr/>
        </p:nvPicPr>
        <p:blipFill rotWithShape="1">
          <a:blip r:embed="rId3">
            <a:extLst>
              <a:ext uri="{28A0092B-C50C-407E-A947-70E740481C1C}">
                <a14:useLocalDpi xmlns:a14="http://schemas.microsoft.com/office/drawing/2010/main" val="0"/>
              </a:ext>
            </a:extLst>
          </a:blip>
          <a:srcRect l="5215" r="5896"/>
          <a:stretch/>
        </p:blipFill>
        <p:spPr>
          <a:xfrm>
            <a:off x="5123518" y="3101712"/>
            <a:ext cx="3615952" cy="2288220"/>
          </a:xfrm>
          <a:prstGeom prst="rect">
            <a:avLst/>
          </a:prstGeom>
        </p:spPr>
      </p:pic>
      <p:sp>
        <p:nvSpPr>
          <p:cNvPr id="7" name="テキスト ボックス 6">
            <a:extLst>
              <a:ext uri="{FF2B5EF4-FFF2-40B4-BE49-F238E27FC236}">
                <a16:creationId xmlns:a16="http://schemas.microsoft.com/office/drawing/2014/main" id="{1A9AB568-D71B-40A9-85D4-F2FA8BD275A9}"/>
              </a:ext>
            </a:extLst>
          </p:cNvPr>
          <p:cNvSpPr txBox="1"/>
          <p:nvPr/>
        </p:nvSpPr>
        <p:spPr>
          <a:xfrm>
            <a:off x="5834529" y="5413650"/>
            <a:ext cx="2979271" cy="261610"/>
          </a:xfrm>
          <a:prstGeom prst="rect">
            <a:avLst/>
          </a:prstGeom>
          <a:noFill/>
        </p:spPr>
        <p:txBody>
          <a:bodyPr wrap="square" rtlCol="0">
            <a:spAutoFit/>
          </a:bodyPr>
          <a:lstStyle/>
          <a:p>
            <a:r>
              <a:rPr lang="ja-JP" altLang="en-US" sz="1100" dirty="0"/>
              <a:t>倉庫のイメージ：</a:t>
            </a:r>
            <a:r>
              <a:rPr lang="en-US" altLang="ja-JP" sz="1100" dirty="0">
                <a:solidFill>
                  <a:srgbClr val="0000FF"/>
                </a:solidFill>
                <a:hlinkClick r:id="rId4">
                  <a:extLst>
                    <a:ext uri="{A12FA001-AC4F-418D-AE19-62706E023703}">
                      <ahyp:hlinkClr xmlns:ahyp="http://schemas.microsoft.com/office/drawing/2018/hyperlinkcolor" val="tx"/>
                    </a:ext>
                  </a:extLst>
                </a:hlinkClick>
              </a:rPr>
              <a:t>https://rapyuta-qvou.jp/</a:t>
            </a:r>
            <a:r>
              <a:rPr lang="ja-JP" altLang="en-US" sz="1100" dirty="0"/>
              <a:t>より</a:t>
            </a:r>
            <a:endParaRPr kumimoji="1" lang="ja-JP" altLang="en-US" sz="1100" dirty="0"/>
          </a:p>
        </p:txBody>
      </p:sp>
      <p:sp>
        <p:nvSpPr>
          <p:cNvPr id="8" name="コンテンツ プレースホルダー 2">
            <a:extLst>
              <a:ext uri="{FF2B5EF4-FFF2-40B4-BE49-F238E27FC236}">
                <a16:creationId xmlns:a16="http://schemas.microsoft.com/office/drawing/2014/main" id="{560B3948-EC3D-40D6-A37A-934497D2C4BB}"/>
              </a:ext>
            </a:extLst>
          </p:cNvPr>
          <p:cNvSpPr txBox="1">
            <a:spLocks/>
          </p:cNvSpPr>
          <p:nvPr/>
        </p:nvSpPr>
        <p:spPr>
          <a:xfrm>
            <a:off x="509869" y="3945651"/>
            <a:ext cx="4257486" cy="1625319"/>
          </a:xfrm>
          <a:prstGeom prst="rect">
            <a:avLst/>
          </a:prstGeom>
          <a:ln>
            <a:solidFill>
              <a:srgbClr val="FFC000"/>
            </a:solidFill>
          </a:ln>
        </p:spPr>
        <p:txBody>
          <a:bodyPr vert="horz" lIns="91440" tIns="45720" rIns="91440" bIns="45720" rtlCol="0">
            <a:normAutofit/>
          </a:bodyPr>
          <a:lstStyle>
            <a:lvl1pPr marL="257168" indent="-257168" algn="l" defTabSz="685783"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1pPr>
            <a:lvl2pPr marL="557199" indent="-214308" algn="l" defTabSz="685783" rtl="0" eaLnBrk="1" latinLnBrk="0" hangingPunct="1">
              <a:spcBef>
                <a:spcPct val="20000"/>
              </a:spcBef>
              <a:buFont typeface="Arial" panose="020B0604020202020204" pitchFamily="34" charset="0"/>
              <a:buChar char="–"/>
              <a:defRPr kumimoji="1" sz="1651" kern="1200">
                <a:solidFill>
                  <a:schemeClr val="tx1"/>
                </a:solidFill>
                <a:latin typeface="+mn-lt"/>
                <a:ea typeface="+mn-ea"/>
                <a:cs typeface="+mn-cs"/>
              </a:defRPr>
            </a:lvl2pPr>
            <a:lvl3pPr marL="857229"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3pPr>
            <a:lvl4pPr marL="1200121" indent="-171446" algn="l" defTabSz="685783" rtl="0" eaLnBrk="1" latinLnBrk="0" hangingPunct="1">
              <a:spcBef>
                <a:spcPct val="20000"/>
              </a:spcBef>
              <a:buFont typeface="Arial" panose="020B0604020202020204" pitchFamily="34" charset="0"/>
              <a:buChar char="–"/>
              <a:defRPr kumimoji="1" sz="1351" kern="1200">
                <a:solidFill>
                  <a:schemeClr val="tx1"/>
                </a:solidFill>
                <a:latin typeface="+mn-lt"/>
                <a:ea typeface="+mn-ea"/>
                <a:cs typeface="+mn-cs"/>
              </a:defRPr>
            </a:lvl4pPr>
            <a:lvl5pPr marL="1543012" indent="-171446" algn="l" defTabSz="685783" rtl="0" eaLnBrk="1" latinLnBrk="0" hangingPunct="1">
              <a:spcBef>
                <a:spcPct val="20000"/>
              </a:spcBef>
              <a:buFont typeface="Arial" panose="020B0604020202020204" pitchFamily="34" charset="0"/>
              <a:buChar char="»"/>
              <a:defRPr kumimoji="1" sz="1200" kern="1200">
                <a:solidFill>
                  <a:schemeClr val="tx1"/>
                </a:solidFill>
                <a:latin typeface="+mn-lt"/>
                <a:ea typeface="+mn-ea"/>
                <a:cs typeface="+mn-cs"/>
              </a:defRPr>
            </a:lvl5pPr>
            <a:lvl6pPr marL="1885904"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6pPr>
            <a:lvl7pPr marL="2228795"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7pPr>
            <a:lvl8pPr marL="2571686"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8pPr>
            <a:lvl9pPr marL="2914578"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9pPr>
          </a:lstStyle>
          <a:p>
            <a:pPr marL="0" indent="0">
              <a:buNone/>
            </a:pPr>
            <a:r>
              <a:rPr lang="ja-JP" altLang="en-US" sz="2000" dirty="0"/>
              <a:t>先行研究</a:t>
            </a:r>
            <a:r>
              <a:rPr lang="en-US" altLang="ja-JP" sz="1200" dirty="0"/>
              <a:t>[2]</a:t>
            </a:r>
          </a:p>
          <a:p>
            <a:pPr marL="0" indent="0">
              <a:buFont typeface="Arial" panose="020B0604020202020204" pitchFamily="34" charset="0"/>
              <a:buNone/>
            </a:pPr>
            <a:r>
              <a:rPr lang="ja-JP" altLang="en-US" sz="2000" dirty="0"/>
              <a:t>倉庫の自動化についての先行研究は</a:t>
            </a:r>
            <a:endParaRPr lang="en-US" altLang="ja-JP" sz="2000" dirty="0"/>
          </a:p>
          <a:p>
            <a:pPr marL="0" indent="0">
              <a:buFont typeface="Arial" panose="020B0604020202020204" pitchFamily="34" charset="0"/>
              <a:buNone/>
            </a:pPr>
            <a:r>
              <a:rPr lang="ja-JP" altLang="en-US" sz="2000" dirty="0"/>
              <a:t>いくつかあるが，これらはロボット</a:t>
            </a:r>
            <a:endParaRPr lang="en-US" altLang="ja-JP" sz="2000" dirty="0"/>
          </a:p>
          <a:p>
            <a:pPr marL="0" indent="0">
              <a:buFont typeface="Arial" panose="020B0604020202020204" pitchFamily="34" charset="0"/>
              <a:buNone/>
            </a:pPr>
            <a:r>
              <a:rPr lang="ja-JP" altLang="en-US" sz="2000" dirty="0"/>
              <a:t>だけを考えた倉庫内の制御について</a:t>
            </a:r>
            <a:endParaRPr lang="en-US" altLang="ja-JP" sz="1051" dirty="0"/>
          </a:p>
        </p:txBody>
      </p:sp>
    </p:spTree>
    <p:extLst>
      <p:ext uri="{BB962C8B-B14F-4D97-AF65-F5344CB8AC3E}">
        <p14:creationId xmlns:p14="http://schemas.microsoft.com/office/powerpoint/2010/main" val="750759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5F91C3-A790-428B-962D-4C9CABA49A2B}"/>
              </a:ext>
            </a:extLst>
          </p:cNvPr>
          <p:cNvSpPr>
            <a:spLocks noGrp="1"/>
          </p:cNvSpPr>
          <p:nvPr>
            <p:ph type="title"/>
          </p:nvPr>
        </p:nvSpPr>
        <p:spPr/>
        <p:txBody>
          <a:bodyPr/>
          <a:lstStyle/>
          <a:p>
            <a:r>
              <a:rPr kumimoji="1" lang="ja-JP" altLang="en-US" b="1" dirty="0"/>
              <a:t>研究目的</a:t>
            </a:r>
          </a:p>
        </p:txBody>
      </p:sp>
      <p:sp>
        <p:nvSpPr>
          <p:cNvPr id="3" name="コンテンツ プレースホルダー 2">
            <a:extLst>
              <a:ext uri="{FF2B5EF4-FFF2-40B4-BE49-F238E27FC236}">
                <a16:creationId xmlns:a16="http://schemas.microsoft.com/office/drawing/2014/main" id="{A6C5FC68-58D3-4184-812E-8C29F2C48C8D}"/>
              </a:ext>
            </a:extLst>
          </p:cNvPr>
          <p:cNvSpPr>
            <a:spLocks noGrp="1"/>
          </p:cNvSpPr>
          <p:nvPr>
            <p:ph idx="1"/>
          </p:nvPr>
        </p:nvSpPr>
        <p:spPr/>
        <p:txBody>
          <a:bodyPr/>
          <a:lstStyle/>
          <a:p>
            <a:pPr marL="0" indent="0">
              <a:buNone/>
            </a:pPr>
            <a:endParaRPr kumimoji="1" lang="en-US" altLang="ja-JP" dirty="0"/>
          </a:p>
          <a:p>
            <a:pPr marL="0" indent="0">
              <a:buNone/>
            </a:pPr>
            <a:r>
              <a:rPr kumimoji="1" lang="ja-JP" altLang="en-US" sz="2000" dirty="0"/>
              <a:t>　　　　</a:t>
            </a:r>
            <a:endParaRPr kumimoji="1" lang="en-US" altLang="ja-JP" sz="2000" dirty="0"/>
          </a:p>
          <a:p>
            <a:pPr marL="0" indent="0">
              <a:buNone/>
            </a:pPr>
            <a:endParaRPr lang="en-US" altLang="ja-JP" sz="2000" dirty="0"/>
          </a:p>
          <a:p>
            <a:pPr marL="0" indent="0">
              <a:buNone/>
            </a:pPr>
            <a:endParaRPr kumimoji="1" lang="en-US" altLang="ja-JP" sz="2000" dirty="0"/>
          </a:p>
          <a:p>
            <a:pPr marL="0" indent="0">
              <a:buNone/>
            </a:pPr>
            <a:endParaRPr kumimoji="1" lang="en-US" altLang="ja-JP" sz="2000" dirty="0"/>
          </a:p>
          <a:p>
            <a:pPr marL="0" indent="0">
              <a:buNone/>
            </a:pPr>
            <a:r>
              <a:rPr kumimoji="1" lang="ja-JP" altLang="en-US" sz="2000" dirty="0"/>
              <a:t>　　　　予期せぬトラブルやロボットには難しいタスク</a:t>
            </a:r>
            <a:endParaRPr kumimoji="1" lang="en-US" altLang="ja-JP" sz="2000" dirty="0"/>
          </a:p>
          <a:p>
            <a:pPr marL="0" indent="0">
              <a:buNone/>
            </a:pPr>
            <a:r>
              <a:rPr kumimoji="1" lang="ja-JP" altLang="en-US" sz="2000" dirty="0"/>
              <a:t>　　　　　　　　にも対応できるようにする．</a:t>
            </a:r>
            <a:endParaRPr kumimoji="1" lang="en-US" altLang="ja-JP" sz="2000" dirty="0"/>
          </a:p>
          <a:p>
            <a:pPr marL="0" indent="0">
              <a:buNone/>
            </a:pPr>
            <a:endParaRPr lang="en-US" altLang="ja-JP" sz="2000" dirty="0"/>
          </a:p>
          <a:p>
            <a:pPr marL="0" indent="0">
              <a:buNone/>
            </a:pPr>
            <a:endParaRPr lang="en-US" altLang="ja-JP" sz="2000" dirty="0"/>
          </a:p>
          <a:p>
            <a:pPr marL="0" indent="0">
              <a:buNone/>
            </a:pPr>
            <a:r>
              <a:rPr kumimoji="1" lang="ja-JP" altLang="en-US" sz="2000" dirty="0"/>
              <a:t>ロボットが作業する倉庫内に，人間も立ち入るとなった場合，</a:t>
            </a:r>
            <a:endParaRPr kumimoji="1" lang="en-US" altLang="ja-JP" sz="2000" dirty="0"/>
          </a:p>
          <a:p>
            <a:pPr marL="0" indent="0">
              <a:buNone/>
            </a:pPr>
            <a:r>
              <a:rPr kumimoji="1" lang="ja-JP" altLang="en-US" sz="2000" dirty="0"/>
              <a:t>人間の絶対的な</a:t>
            </a:r>
            <a:r>
              <a:rPr lang="ja-JP" altLang="en-US" sz="2000" dirty="0"/>
              <a:t>安全を</a:t>
            </a:r>
            <a:r>
              <a:rPr kumimoji="1" lang="ja-JP" altLang="en-US" sz="2000" dirty="0"/>
              <a:t>確保しなければならない．</a:t>
            </a:r>
            <a:endParaRPr kumimoji="1" lang="en-US" altLang="ja-JP" sz="2000" dirty="0"/>
          </a:p>
          <a:p>
            <a:pPr marL="0" indent="0">
              <a:buNone/>
            </a:pPr>
            <a:endParaRPr kumimoji="1" lang="en-US" altLang="ja-JP" sz="2000" dirty="0"/>
          </a:p>
          <a:p>
            <a:pPr marL="0" indent="0">
              <a:buNone/>
            </a:pPr>
            <a:r>
              <a:rPr lang="ja-JP" altLang="en-US" sz="2000" dirty="0"/>
              <a:t>そこで２つの方法を提案します．</a:t>
            </a:r>
            <a:endParaRPr kumimoji="1" lang="ja-JP" altLang="en-US" sz="2000" dirty="0"/>
          </a:p>
        </p:txBody>
      </p:sp>
      <p:sp>
        <p:nvSpPr>
          <p:cNvPr id="4" name="テキスト ボックス 3">
            <a:extLst>
              <a:ext uri="{FF2B5EF4-FFF2-40B4-BE49-F238E27FC236}">
                <a16:creationId xmlns:a16="http://schemas.microsoft.com/office/drawing/2014/main" id="{2422A783-3BF5-4F82-88C2-F644C9F53F3E}"/>
              </a:ext>
            </a:extLst>
          </p:cNvPr>
          <p:cNvSpPr txBox="1"/>
          <p:nvPr/>
        </p:nvSpPr>
        <p:spPr>
          <a:xfrm>
            <a:off x="673100" y="1413074"/>
            <a:ext cx="3416300" cy="677108"/>
          </a:xfrm>
          <a:prstGeom prst="rect">
            <a:avLst/>
          </a:prstGeom>
          <a:noFill/>
          <a:ln>
            <a:solidFill>
              <a:schemeClr val="accent1"/>
            </a:solidFill>
          </a:ln>
        </p:spPr>
        <p:txBody>
          <a:bodyPr wrap="square" rtlCol="0">
            <a:spAutoFit/>
          </a:bodyPr>
          <a:lstStyle/>
          <a:p>
            <a:r>
              <a:rPr lang="ja-JP" altLang="en-US" sz="2000" dirty="0"/>
              <a:t>　　ロボットの強み</a:t>
            </a:r>
            <a:endParaRPr lang="en-US" altLang="ja-JP" sz="2000" dirty="0"/>
          </a:p>
          <a:p>
            <a:r>
              <a:rPr lang="ja-JP" altLang="en-US" dirty="0"/>
              <a:t>（正確性，パワー，スピード）</a:t>
            </a:r>
            <a:endParaRPr kumimoji="1" lang="ja-JP" altLang="en-US" dirty="0"/>
          </a:p>
        </p:txBody>
      </p:sp>
      <p:sp>
        <p:nvSpPr>
          <p:cNvPr id="5" name="テキスト ボックス 4">
            <a:extLst>
              <a:ext uri="{FF2B5EF4-FFF2-40B4-BE49-F238E27FC236}">
                <a16:creationId xmlns:a16="http://schemas.microsoft.com/office/drawing/2014/main" id="{80360B6A-CA93-476D-AEBE-C583CD6EDA8C}"/>
              </a:ext>
            </a:extLst>
          </p:cNvPr>
          <p:cNvSpPr txBox="1"/>
          <p:nvPr/>
        </p:nvSpPr>
        <p:spPr>
          <a:xfrm>
            <a:off x="4826000" y="1413074"/>
            <a:ext cx="3530600" cy="677108"/>
          </a:xfrm>
          <a:prstGeom prst="rect">
            <a:avLst/>
          </a:prstGeom>
          <a:noFill/>
          <a:ln>
            <a:solidFill>
              <a:schemeClr val="accent1"/>
            </a:solidFill>
          </a:ln>
        </p:spPr>
        <p:txBody>
          <a:bodyPr wrap="square" rtlCol="0">
            <a:spAutoFit/>
          </a:bodyPr>
          <a:lstStyle/>
          <a:p>
            <a:r>
              <a:rPr lang="ja-JP" altLang="en-US" sz="2000" dirty="0"/>
              <a:t>　　人間の強み</a:t>
            </a:r>
            <a:endParaRPr lang="en-US" altLang="ja-JP" sz="2000" dirty="0"/>
          </a:p>
          <a:p>
            <a:r>
              <a:rPr lang="ja-JP" altLang="en-US" dirty="0"/>
              <a:t>（手先の器用さ，判断力）</a:t>
            </a:r>
            <a:endParaRPr kumimoji="1" lang="ja-JP" altLang="en-US" dirty="0"/>
          </a:p>
        </p:txBody>
      </p:sp>
      <p:sp>
        <p:nvSpPr>
          <p:cNvPr id="6" name="矢印: 下 5">
            <a:extLst>
              <a:ext uri="{FF2B5EF4-FFF2-40B4-BE49-F238E27FC236}">
                <a16:creationId xmlns:a16="http://schemas.microsoft.com/office/drawing/2014/main" id="{11BBE975-09F9-4288-B3DF-0FACDDCDCAFA}"/>
              </a:ext>
            </a:extLst>
          </p:cNvPr>
          <p:cNvSpPr/>
          <p:nvPr/>
        </p:nvSpPr>
        <p:spPr>
          <a:xfrm>
            <a:off x="3930650" y="2234200"/>
            <a:ext cx="1054100" cy="667782"/>
          </a:xfrm>
          <a:prstGeom prst="downArrow">
            <a:avLst>
              <a:gd name="adj1" fmla="val 50000"/>
              <a:gd name="adj2" fmla="val 36307"/>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加算記号 6">
            <a:extLst>
              <a:ext uri="{FF2B5EF4-FFF2-40B4-BE49-F238E27FC236}">
                <a16:creationId xmlns:a16="http://schemas.microsoft.com/office/drawing/2014/main" id="{BEFA7516-E67D-4BFA-B998-0C102B1D8A2B}"/>
              </a:ext>
            </a:extLst>
          </p:cNvPr>
          <p:cNvSpPr/>
          <p:nvPr/>
        </p:nvSpPr>
        <p:spPr>
          <a:xfrm>
            <a:off x="4140200" y="1422400"/>
            <a:ext cx="635000" cy="667782"/>
          </a:xfrm>
          <a:prstGeom prst="mathPlus">
            <a:avLst>
              <a:gd name="adj1" fmla="val 15520"/>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7F3565A4-B0E9-4B3B-8D82-41AB51CE1C28}"/>
              </a:ext>
            </a:extLst>
          </p:cNvPr>
          <p:cNvSpPr/>
          <p:nvPr/>
        </p:nvSpPr>
        <p:spPr>
          <a:xfrm>
            <a:off x="3732711" y="2342359"/>
            <a:ext cx="1449977" cy="216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28DC6C8A-17A9-41E2-8A8E-5C335F58793F}"/>
              </a:ext>
            </a:extLst>
          </p:cNvPr>
          <p:cNvSpPr txBox="1"/>
          <p:nvPr/>
        </p:nvSpPr>
        <p:spPr>
          <a:xfrm>
            <a:off x="3494314" y="2234200"/>
            <a:ext cx="2155371" cy="369332"/>
          </a:xfrm>
          <a:prstGeom prst="rect">
            <a:avLst/>
          </a:prstGeom>
          <a:noFill/>
        </p:spPr>
        <p:txBody>
          <a:bodyPr wrap="square" rtlCol="0">
            <a:spAutoFit/>
          </a:bodyPr>
          <a:lstStyle/>
          <a:p>
            <a:r>
              <a:rPr kumimoji="1" lang="en-US" altLang="ja-JP" dirty="0"/>
              <a:t>Human-in-the-loop</a:t>
            </a:r>
            <a:endParaRPr kumimoji="1" lang="ja-JP" altLang="en-US" dirty="0"/>
          </a:p>
        </p:txBody>
      </p:sp>
    </p:spTree>
    <p:extLst>
      <p:ext uri="{BB962C8B-B14F-4D97-AF65-F5344CB8AC3E}">
        <p14:creationId xmlns:p14="http://schemas.microsoft.com/office/powerpoint/2010/main" val="1245901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879052-0A8E-4AAB-AEC8-6E75311861A3}"/>
              </a:ext>
            </a:extLst>
          </p:cNvPr>
          <p:cNvSpPr>
            <a:spLocks noGrp="1"/>
          </p:cNvSpPr>
          <p:nvPr>
            <p:ph type="title"/>
          </p:nvPr>
        </p:nvSpPr>
        <p:spPr/>
        <p:txBody>
          <a:bodyPr/>
          <a:lstStyle/>
          <a:p>
            <a:r>
              <a:rPr kumimoji="1" lang="ja-JP" altLang="en-US" b="1" dirty="0"/>
              <a:t>進捗内容</a:t>
            </a:r>
          </a:p>
        </p:txBody>
      </p:sp>
      <p:sp>
        <p:nvSpPr>
          <p:cNvPr id="3" name="コンテンツ プレースホルダー 2">
            <a:extLst>
              <a:ext uri="{FF2B5EF4-FFF2-40B4-BE49-F238E27FC236}">
                <a16:creationId xmlns:a16="http://schemas.microsoft.com/office/drawing/2014/main" id="{32E9EBB8-DEB5-443B-A5F0-4B102E745298}"/>
              </a:ext>
            </a:extLst>
          </p:cNvPr>
          <p:cNvSpPr>
            <a:spLocks noGrp="1"/>
          </p:cNvSpPr>
          <p:nvPr>
            <p:ph idx="1"/>
          </p:nvPr>
        </p:nvSpPr>
        <p:spPr>
          <a:xfrm>
            <a:off x="457200" y="1052738"/>
            <a:ext cx="8229600" cy="2966091"/>
          </a:xfrm>
        </p:spPr>
        <p:txBody>
          <a:bodyPr>
            <a:normAutofit/>
          </a:bodyPr>
          <a:lstStyle/>
          <a:p>
            <a:pPr marL="0" indent="0">
              <a:buNone/>
            </a:pPr>
            <a:endParaRPr kumimoji="1" lang="en-US" altLang="ja-JP" dirty="0"/>
          </a:p>
          <a:p>
            <a:pPr marL="0" indent="0">
              <a:buNone/>
            </a:pPr>
            <a:endParaRPr kumimoji="1" lang="en-US" altLang="ja-JP" dirty="0"/>
          </a:p>
          <a:p>
            <a:pPr marL="0" indent="0">
              <a:buNone/>
            </a:pPr>
            <a:r>
              <a:rPr kumimoji="1" lang="ja-JP" altLang="en-US" dirty="0"/>
              <a:t>■方法</a:t>
            </a:r>
            <a:r>
              <a:rPr kumimoji="1" lang="en-US" altLang="ja-JP" dirty="0"/>
              <a:t>1</a:t>
            </a:r>
          </a:p>
          <a:p>
            <a:pPr marL="0" indent="0">
              <a:buNone/>
            </a:pPr>
            <a:r>
              <a:rPr lang="ja-JP" altLang="en-US" dirty="0"/>
              <a:t>　　</a:t>
            </a:r>
            <a:r>
              <a:rPr lang="en-US" altLang="ja-JP" dirty="0"/>
              <a:t> : </a:t>
            </a:r>
            <a:r>
              <a:rPr lang="ja-JP" altLang="en-US" dirty="0"/>
              <a:t>人間の経路上にロボットを進入させない．</a:t>
            </a:r>
            <a:endParaRPr lang="en-US" altLang="ja-JP" dirty="0"/>
          </a:p>
          <a:p>
            <a:pPr marL="0" indent="0">
              <a:buNone/>
            </a:pPr>
            <a:endParaRPr lang="en-US" altLang="ja-JP" dirty="0"/>
          </a:p>
          <a:p>
            <a:pPr marL="0" indent="0">
              <a:buNone/>
            </a:pPr>
            <a:r>
              <a:rPr lang="ja-JP" altLang="en-US" dirty="0"/>
              <a:t>　ロボットのように厳密な制御はできない</a:t>
            </a:r>
            <a:endParaRPr lang="en-US" altLang="ja-JP" dirty="0"/>
          </a:p>
          <a:p>
            <a:pPr marL="0" indent="0">
              <a:buNone/>
            </a:pPr>
            <a:r>
              <a:rPr lang="ja-JP" altLang="en-US" dirty="0"/>
              <a:t>　⇨人間の行動を不可制御事象で定義する</a:t>
            </a:r>
            <a:endParaRPr lang="en-US" altLang="ja-JP" dirty="0"/>
          </a:p>
        </p:txBody>
      </p:sp>
      <mc:AlternateContent xmlns:mc="http://schemas.openxmlformats.org/markup-compatibility/2006">
        <mc:Choice xmlns:a14="http://schemas.microsoft.com/office/drawing/2010/main" Requires="a14">
          <p:sp>
            <p:nvSpPr>
              <p:cNvPr id="4" name="テキスト ボックス 3">
                <a:extLst>
                  <a:ext uri="{FF2B5EF4-FFF2-40B4-BE49-F238E27FC236}">
                    <a16:creationId xmlns:a16="http://schemas.microsoft.com/office/drawing/2014/main" id="{ABE7D26D-8243-41F7-B287-C8CBE251A591}"/>
                  </a:ext>
                </a:extLst>
              </p:cNvPr>
              <p:cNvSpPr txBox="1"/>
              <p:nvPr/>
            </p:nvSpPr>
            <p:spPr>
              <a:xfrm>
                <a:off x="724950" y="4301946"/>
                <a:ext cx="7146082" cy="1477328"/>
              </a:xfrm>
              <a:prstGeom prst="rect">
                <a:avLst/>
              </a:prstGeom>
              <a:noFill/>
              <a:ln>
                <a:solidFill>
                  <a:srgbClr val="FFC000"/>
                </a:solidFill>
              </a:ln>
            </p:spPr>
            <p:txBody>
              <a:bodyPr wrap="square" rtlCol="0">
                <a:spAutoFit/>
              </a:bodyPr>
              <a:lstStyle/>
              <a:p>
                <a:r>
                  <a:rPr kumimoji="1" lang="ja-JP" altLang="en-US" dirty="0"/>
                  <a:t>具体的な計算手順</a:t>
                </a:r>
                <a:endParaRPr kumimoji="1" lang="en-US" altLang="ja-JP" dirty="0"/>
              </a:p>
              <a:p>
                <a:pPr marL="342900" indent="-342900">
                  <a:buAutoNum type="arabicPeriod"/>
                </a:pPr>
                <a:r>
                  <a:rPr kumimoji="1" lang="ja-JP" altLang="en-US" dirty="0"/>
                  <a:t>ロボットと</a:t>
                </a:r>
                <a:r>
                  <a:rPr lang="ja-JP" altLang="en-US" dirty="0"/>
                  <a:t>人間のモデルを</a:t>
                </a:r>
                <a:r>
                  <a:rPr kumimoji="1" lang="ja-JP" altLang="en-US" dirty="0"/>
                  <a:t>作成</a:t>
                </a:r>
                <a:endParaRPr kumimoji="1" lang="en-US" altLang="ja-JP" dirty="0"/>
              </a:p>
              <a:p>
                <a:pPr marL="342900" indent="-342900">
                  <a:buAutoNum type="arabicPeriod"/>
                </a:pPr>
                <a:r>
                  <a:rPr kumimoji="1" lang="ja-JP" altLang="en-US" dirty="0"/>
                  <a:t>制御要求</a:t>
                </a:r>
                <a:r>
                  <a:rPr kumimoji="1" lang="en-US" altLang="ja-JP" dirty="0"/>
                  <a:t>(</a:t>
                </a:r>
                <a:r>
                  <a:rPr kumimoji="1" lang="en-US" altLang="ja-JP" b="1" dirty="0"/>
                  <a:t>SPEC</a:t>
                </a:r>
                <a:r>
                  <a:rPr kumimoji="1" lang="en-US" altLang="ja-JP" dirty="0"/>
                  <a:t>)</a:t>
                </a:r>
                <a:r>
                  <a:rPr kumimoji="1" lang="ja-JP" altLang="en-US" dirty="0"/>
                  <a:t>を </a:t>
                </a:r>
                <a:r>
                  <a:rPr kumimoji="1" lang="en-US" altLang="ja-JP" dirty="0"/>
                  <a:t>mutex</a:t>
                </a:r>
                <a:r>
                  <a:rPr kumimoji="1" lang="ja-JP" altLang="en-US" dirty="0"/>
                  <a:t>を使って作成</a:t>
                </a:r>
                <a:endParaRPr kumimoji="1" lang="en-US" altLang="ja-JP" dirty="0"/>
              </a:p>
              <a:p>
                <a:pPr marL="342900" indent="-342900">
                  <a:buFontTx/>
                  <a:buAutoNum type="arabicPeriod"/>
                </a:pPr>
                <a:r>
                  <a:rPr lang="en-US" altLang="ja-JP" dirty="0"/>
                  <a:t> </a:t>
                </a:r>
                <a14:m>
                  <m:oMath xmlns:m="http://schemas.openxmlformats.org/officeDocument/2006/math">
                    <m:r>
                      <a:rPr lang="en-US" altLang="ja-JP" b="1" i="0" dirty="0">
                        <a:latin typeface="Cambria Math" panose="02040503050406030204" pitchFamily="18" charset="0"/>
                      </a:rPr>
                      <m:t>𝐏𝐋𝐀𝐍𝐓</m:t>
                    </m:r>
                    <m:r>
                      <a:rPr lang="en-US" altLang="ja-JP" b="1" i="0" dirty="0">
                        <a:latin typeface="Cambria Math" panose="02040503050406030204" pitchFamily="18" charset="0"/>
                      </a:rPr>
                      <m:t>=</m:t>
                    </m:r>
                    <m:r>
                      <m:rPr>
                        <m:sty m:val="p"/>
                      </m:rPr>
                      <a:rPr lang="en-US" altLang="ja-JP" i="0" dirty="0">
                        <a:latin typeface="Cambria Math" panose="02040503050406030204" pitchFamily="18" charset="0"/>
                      </a:rPr>
                      <m:t>sync</m:t>
                    </m:r>
                    <m:r>
                      <a:rPr lang="en-US" altLang="ja-JP" i="0" dirty="0">
                        <a:latin typeface="Cambria Math" panose="02040503050406030204" pitchFamily="18" charset="0"/>
                      </a:rPr>
                      <m:t>(</m:t>
                    </m:r>
                    <m:sSub>
                      <m:sSubPr>
                        <m:ctrlPr>
                          <a:rPr lang="en-US" altLang="ja-JP" b="1" i="1" dirty="0">
                            <a:latin typeface="Cambria Math" panose="02040503050406030204" pitchFamily="18" charset="0"/>
                          </a:rPr>
                        </m:ctrlPr>
                      </m:sSubPr>
                      <m:e>
                        <m:r>
                          <a:rPr lang="en-US" altLang="ja-JP" b="1" i="0" dirty="0">
                            <a:latin typeface="Cambria Math" panose="02040503050406030204" pitchFamily="18" charset="0"/>
                          </a:rPr>
                          <m:t>𝐆</m:t>
                        </m:r>
                      </m:e>
                      <m:sub>
                        <m:r>
                          <a:rPr lang="en-US" altLang="ja-JP" b="1" i="0" dirty="0">
                            <a:latin typeface="Cambria Math" panose="02040503050406030204" pitchFamily="18" charset="0"/>
                          </a:rPr>
                          <m:t>𝟏</m:t>
                        </m:r>
                      </m:sub>
                    </m:sSub>
                    <m:r>
                      <a:rPr lang="en-US" altLang="ja-JP" b="1" i="0" dirty="0">
                        <a:latin typeface="Cambria Math" panose="02040503050406030204" pitchFamily="18" charset="0"/>
                      </a:rPr>
                      <m:t>, </m:t>
                    </m:r>
                    <m:sSub>
                      <m:sSubPr>
                        <m:ctrlPr>
                          <a:rPr lang="en-US" altLang="ja-JP" b="1" i="1" dirty="0">
                            <a:latin typeface="Cambria Math" panose="02040503050406030204" pitchFamily="18" charset="0"/>
                          </a:rPr>
                        </m:ctrlPr>
                      </m:sSubPr>
                      <m:e>
                        <m:r>
                          <a:rPr lang="en-US" altLang="ja-JP" b="1" i="0" dirty="0">
                            <a:latin typeface="Cambria Math" panose="02040503050406030204" pitchFamily="18" charset="0"/>
                          </a:rPr>
                          <m:t>𝐆</m:t>
                        </m:r>
                      </m:e>
                      <m:sub>
                        <m:r>
                          <a:rPr lang="en-US" altLang="ja-JP" b="1" i="0" dirty="0">
                            <a:latin typeface="Cambria Math" panose="02040503050406030204" pitchFamily="18" charset="0"/>
                          </a:rPr>
                          <m:t>𝟐</m:t>
                        </m:r>
                      </m:sub>
                    </m:sSub>
                    <m:r>
                      <a:rPr lang="en-US" altLang="ja-JP" b="1" i="0" dirty="0">
                        <a:latin typeface="Cambria Math" panose="02040503050406030204" pitchFamily="18" charset="0"/>
                      </a:rPr>
                      <m:t>,</m:t>
                    </m:r>
                    <m:r>
                      <a:rPr lang="en-US" altLang="ja-JP" b="1" i="0" dirty="0">
                        <a:latin typeface="Cambria Math" panose="02040503050406030204" pitchFamily="18" charset="0"/>
                      </a:rPr>
                      <m:t>𝐇</m:t>
                    </m:r>
                    <m:r>
                      <a:rPr lang="en-US" altLang="ja-JP" i="0" dirty="0">
                        <a:latin typeface="Cambria Math" panose="02040503050406030204" pitchFamily="18" charset="0"/>
                      </a:rPr>
                      <m:t>)</m:t>
                    </m:r>
                  </m:oMath>
                </a14:m>
                <a:endParaRPr lang="en-US" altLang="ja-JP" dirty="0"/>
              </a:p>
              <a:p>
                <a:pPr marL="342900" indent="-342900">
                  <a:buFontTx/>
                  <a:buAutoNum type="arabicPeriod"/>
                </a:pPr>
                <a:r>
                  <a:rPr lang="en-US" altLang="ja-JP" dirty="0"/>
                  <a:t> </a:t>
                </a:r>
                <a14:m>
                  <m:oMath xmlns:m="http://schemas.openxmlformats.org/officeDocument/2006/math">
                    <m:r>
                      <a:rPr lang="en-US" altLang="ja-JP" b="1" i="0" smtClean="0">
                        <a:latin typeface="Cambria Math" panose="02040503050406030204" pitchFamily="18" charset="0"/>
                      </a:rPr>
                      <m:t>𝐒𝐔𝐏</m:t>
                    </m:r>
                    <m:r>
                      <a:rPr lang="en-US" altLang="ja-JP" b="0" i="0" smtClean="0">
                        <a:latin typeface="Cambria Math" panose="02040503050406030204" pitchFamily="18" charset="0"/>
                      </a:rPr>
                      <m:t>=</m:t>
                    </m:r>
                    <m:r>
                      <m:rPr>
                        <m:sty m:val="p"/>
                      </m:rPr>
                      <a:rPr lang="en-US" altLang="ja-JP" b="0" i="0" smtClean="0">
                        <a:latin typeface="Cambria Math" panose="02040503050406030204" pitchFamily="18" charset="0"/>
                      </a:rPr>
                      <m:t>supcon</m:t>
                    </m:r>
                    <m:r>
                      <a:rPr lang="en-US" altLang="ja-JP" b="0" i="0" smtClean="0">
                        <a:latin typeface="Cambria Math" panose="02040503050406030204" pitchFamily="18" charset="0"/>
                      </a:rPr>
                      <m:t>(</m:t>
                    </m:r>
                    <m:r>
                      <a:rPr lang="en-US" altLang="ja-JP" b="1" i="0" smtClean="0">
                        <a:latin typeface="Cambria Math" panose="02040503050406030204" pitchFamily="18" charset="0"/>
                      </a:rPr>
                      <m:t>𝐏𝐋𝐀𝐍𝐓</m:t>
                    </m:r>
                    <m:r>
                      <a:rPr lang="en-US" altLang="ja-JP" b="1" i="0" smtClean="0">
                        <a:latin typeface="Cambria Math" panose="02040503050406030204" pitchFamily="18" charset="0"/>
                      </a:rPr>
                      <m:t>, </m:t>
                    </m:r>
                    <m:r>
                      <a:rPr lang="en-US" altLang="ja-JP" b="1" i="0" smtClean="0">
                        <a:latin typeface="Cambria Math" panose="02040503050406030204" pitchFamily="18" charset="0"/>
                      </a:rPr>
                      <m:t>𝐒𝐏𝐄𝐂</m:t>
                    </m:r>
                    <m:r>
                      <a:rPr lang="en-US" altLang="ja-JP" b="1" i="0" smtClean="0">
                        <a:latin typeface="Cambria Math" panose="02040503050406030204" pitchFamily="18" charset="0"/>
                      </a:rPr>
                      <m:t>)</m:t>
                    </m:r>
                  </m:oMath>
                </a14:m>
                <a:endParaRPr lang="en-US" altLang="ja-JP" dirty="0"/>
              </a:p>
            </p:txBody>
          </p:sp>
        </mc:Choice>
        <mc:Fallback>
          <p:sp>
            <p:nvSpPr>
              <p:cNvPr id="4" name="テキスト ボックス 3">
                <a:extLst>
                  <a:ext uri="{FF2B5EF4-FFF2-40B4-BE49-F238E27FC236}">
                    <a16:creationId xmlns:a16="http://schemas.microsoft.com/office/drawing/2014/main" id="{ABE7D26D-8243-41F7-B287-C8CBE251A591}"/>
                  </a:ext>
                </a:extLst>
              </p:cNvPr>
              <p:cNvSpPr txBox="1">
                <a:spLocks noRot="1" noChangeAspect="1" noMove="1" noResize="1" noEditPoints="1" noAdjustHandles="1" noChangeArrowheads="1" noChangeShapeType="1" noTextEdit="1"/>
              </p:cNvSpPr>
              <p:nvPr/>
            </p:nvSpPr>
            <p:spPr>
              <a:xfrm>
                <a:off x="724950" y="4301946"/>
                <a:ext cx="7146082" cy="1477328"/>
              </a:xfrm>
              <a:prstGeom prst="rect">
                <a:avLst/>
              </a:prstGeom>
              <a:blipFill>
                <a:blip r:embed="rId3"/>
                <a:stretch>
                  <a:fillRect l="-681" t="-1230" b="-4098"/>
                </a:stretch>
              </a:blipFill>
              <a:ln>
                <a:solidFill>
                  <a:srgbClr val="FFC000"/>
                </a:solidFill>
              </a:ln>
            </p:spPr>
            <p:txBody>
              <a:bodyPr/>
              <a:lstStyle/>
              <a:p>
                <a:r>
                  <a:rPr lang="ja-JP" altLang="en-US">
                    <a:noFill/>
                  </a:rPr>
                  <a:t> </a:t>
                </a:r>
              </a:p>
            </p:txBody>
          </p:sp>
        </mc:Fallback>
      </mc:AlternateContent>
      <p:pic>
        <p:nvPicPr>
          <p:cNvPr id="11" name="図 10">
            <a:extLst>
              <a:ext uri="{FF2B5EF4-FFF2-40B4-BE49-F238E27FC236}">
                <a16:creationId xmlns:a16="http://schemas.microsoft.com/office/drawing/2014/main" id="{CA36056A-D524-45C0-BF20-F0CBDD06FE2D}"/>
              </a:ext>
            </a:extLst>
          </p:cNvPr>
          <p:cNvPicPr>
            <a:picLocks noChangeAspect="1"/>
          </p:cNvPicPr>
          <p:nvPr/>
        </p:nvPicPr>
        <p:blipFill rotWithShape="1">
          <a:blip r:embed="rId4">
            <a:extLst>
              <a:ext uri="{28A0092B-C50C-407E-A947-70E740481C1C}">
                <a14:useLocalDpi xmlns:a14="http://schemas.microsoft.com/office/drawing/2010/main" val="0"/>
              </a:ext>
            </a:extLst>
          </a:blip>
          <a:srcRect l="9710" t="8326" r="64928" b="50000"/>
          <a:stretch/>
        </p:blipFill>
        <p:spPr>
          <a:xfrm>
            <a:off x="6085508" y="1475173"/>
            <a:ext cx="2601292" cy="2404338"/>
          </a:xfrm>
          <a:prstGeom prst="rect">
            <a:avLst/>
          </a:prstGeom>
        </p:spPr>
      </p:pic>
      <p:sp>
        <p:nvSpPr>
          <p:cNvPr id="12" name="正方形/長方形 11">
            <a:extLst>
              <a:ext uri="{FF2B5EF4-FFF2-40B4-BE49-F238E27FC236}">
                <a16:creationId xmlns:a16="http://schemas.microsoft.com/office/drawing/2014/main" id="{C72430EB-4B22-4AA3-B87C-5305A0E8D34C}"/>
              </a:ext>
            </a:extLst>
          </p:cNvPr>
          <p:cNvSpPr/>
          <p:nvPr/>
        </p:nvSpPr>
        <p:spPr>
          <a:xfrm>
            <a:off x="6132803" y="3896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8A400310-C04C-43C8-8D60-919735A70165}"/>
              </a:ext>
            </a:extLst>
          </p:cNvPr>
          <p:cNvSpPr txBox="1"/>
          <p:nvPr/>
        </p:nvSpPr>
        <p:spPr>
          <a:xfrm>
            <a:off x="6224716" y="3862464"/>
            <a:ext cx="2462084" cy="276999"/>
          </a:xfrm>
          <a:prstGeom prst="rect">
            <a:avLst/>
          </a:prstGeom>
          <a:noFill/>
        </p:spPr>
        <p:txBody>
          <a:bodyPr wrap="square" rtlCol="0">
            <a:spAutoFit/>
          </a:bodyPr>
          <a:lstStyle/>
          <a:p>
            <a:r>
              <a:rPr kumimoji="1" lang="ja-JP" altLang="en-US" sz="1200" dirty="0"/>
              <a:t>ロボットの進入を禁止する範囲</a:t>
            </a:r>
          </a:p>
        </p:txBody>
      </p:sp>
    </p:spTree>
    <p:extLst>
      <p:ext uri="{BB962C8B-B14F-4D97-AF65-F5344CB8AC3E}">
        <p14:creationId xmlns:p14="http://schemas.microsoft.com/office/powerpoint/2010/main" val="2120263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B6AF65-8FFD-4FC3-92A8-69A063390A16}"/>
              </a:ext>
            </a:extLst>
          </p:cNvPr>
          <p:cNvSpPr>
            <a:spLocks noGrp="1"/>
          </p:cNvSpPr>
          <p:nvPr>
            <p:ph type="title"/>
          </p:nvPr>
        </p:nvSpPr>
        <p:spPr/>
        <p:txBody>
          <a:bodyPr/>
          <a:lstStyle/>
          <a:p>
            <a:r>
              <a:rPr kumimoji="1" lang="ja-JP" altLang="en-US" b="1" dirty="0"/>
              <a:t>進捗内容</a:t>
            </a:r>
          </a:p>
        </p:txBody>
      </p:sp>
      <p:sp>
        <p:nvSpPr>
          <p:cNvPr id="6" name="コンテンツ プレースホルダー 2">
            <a:extLst>
              <a:ext uri="{FF2B5EF4-FFF2-40B4-BE49-F238E27FC236}">
                <a16:creationId xmlns:a16="http://schemas.microsoft.com/office/drawing/2014/main" id="{1CF8AFF8-02E1-4869-9DC0-9F35C96CA420}"/>
              </a:ext>
            </a:extLst>
          </p:cNvPr>
          <p:cNvSpPr>
            <a:spLocks noGrp="1"/>
          </p:cNvSpPr>
          <p:nvPr>
            <p:ph idx="1"/>
          </p:nvPr>
        </p:nvSpPr>
        <p:spPr>
          <a:xfrm>
            <a:off x="457200" y="1052739"/>
            <a:ext cx="8229600" cy="3713994"/>
          </a:xfrm>
        </p:spPr>
        <p:txBody>
          <a:bodyPr/>
          <a:lstStyle/>
          <a:p>
            <a:pPr marL="0" indent="0">
              <a:buNone/>
            </a:pPr>
            <a:endParaRPr kumimoji="1" lang="en-US" altLang="ja-JP" dirty="0"/>
          </a:p>
          <a:p>
            <a:pPr marL="0" indent="0">
              <a:buNone/>
            </a:pPr>
            <a:endParaRPr kumimoji="1" lang="en-US" altLang="ja-JP" dirty="0"/>
          </a:p>
          <a:p>
            <a:pPr marL="0" indent="0">
              <a:buNone/>
            </a:pPr>
            <a:r>
              <a:rPr kumimoji="1" lang="ja-JP" altLang="en-US" dirty="0"/>
              <a:t>■方法</a:t>
            </a:r>
            <a:r>
              <a:rPr kumimoji="1" lang="en-US" altLang="ja-JP" dirty="0"/>
              <a:t>2</a:t>
            </a:r>
            <a:r>
              <a:rPr kumimoji="1" lang="ja-JP" altLang="en-US" dirty="0"/>
              <a:t> </a:t>
            </a:r>
            <a:endParaRPr kumimoji="1" lang="en-US" altLang="ja-JP" dirty="0"/>
          </a:p>
          <a:p>
            <a:pPr marL="0" indent="0">
              <a:buNone/>
            </a:pPr>
            <a:r>
              <a:rPr kumimoji="1" lang="ja-JP" altLang="en-US" dirty="0"/>
              <a:t>　　：</a:t>
            </a:r>
            <a:r>
              <a:rPr lang="ja-JP" altLang="en-US" dirty="0"/>
              <a:t>ロボットが人間に一定の距離以上近づかない．</a:t>
            </a:r>
            <a:endParaRPr lang="en-US" altLang="ja-JP" dirty="0"/>
          </a:p>
          <a:p>
            <a:pPr marL="0" indent="0">
              <a:buNone/>
            </a:pPr>
            <a:endParaRPr kumimoji="1" lang="en-US" altLang="ja-JP" dirty="0"/>
          </a:p>
          <a:p>
            <a:pPr marL="0" indent="0">
              <a:buNone/>
            </a:pPr>
            <a:endParaRPr lang="en-US" altLang="ja-JP" dirty="0"/>
          </a:p>
          <a:p>
            <a:pPr marL="0" indent="0">
              <a:buNone/>
            </a:pPr>
            <a:r>
              <a:rPr lang="ja-JP" altLang="en-US" dirty="0"/>
              <a:t>　・進入を禁止する範囲が動的に変化する．</a:t>
            </a:r>
            <a:endParaRPr lang="en-US" altLang="ja-JP" dirty="0"/>
          </a:p>
          <a:p>
            <a:pPr marL="0" indent="0">
              <a:buNone/>
            </a:pPr>
            <a:r>
              <a:rPr kumimoji="1" lang="ja-JP" altLang="en-US" dirty="0"/>
              <a:t>　・人間の行動を便宜上</a:t>
            </a:r>
            <a:r>
              <a:rPr lang="ja-JP" altLang="en-US" dirty="0"/>
              <a:t>可制御事象として扱う</a:t>
            </a:r>
            <a:endParaRPr lang="en-US" altLang="ja-JP" dirty="0"/>
          </a:p>
          <a:p>
            <a:pPr marL="0" indent="0">
              <a:buNone/>
            </a:pPr>
            <a:r>
              <a:rPr lang="ja-JP" altLang="en-US" dirty="0"/>
              <a:t>制御要求（</a:t>
            </a:r>
            <a:r>
              <a:rPr lang="en-US" altLang="ja-JP" dirty="0"/>
              <a:t>mutex</a:t>
            </a:r>
            <a:r>
              <a:rPr lang="ja-JP" altLang="en-US" dirty="0"/>
              <a:t>の条件）を拡張する</a:t>
            </a:r>
            <a:endParaRPr lang="en-US" altLang="ja-JP" dirty="0"/>
          </a:p>
        </p:txBody>
      </p:sp>
      <mc:AlternateContent xmlns:mc="http://schemas.openxmlformats.org/markup-compatibility/2006">
        <mc:Choice xmlns:a14="http://schemas.microsoft.com/office/drawing/2010/main" Requires="a14">
          <p:sp>
            <p:nvSpPr>
              <p:cNvPr id="7" name="テキスト ボックス 6">
                <a:extLst>
                  <a:ext uri="{FF2B5EF4-FFF2-40B4-BE49-F238E27FC236}">
                    <a16:creationId xmlns:a16="http://schemas.microsoft.com/office/drawing/2014/main" id="{3BFC1C0C-65B8-4BF2-8DA3-B831ED885FBD}"/>
                  </a:ext>
                </a:extLst>
              </p:cNvPr>
              <p:cNvSpPr txBox="1"/>
              <p:nvPr/>
            </p:nvSpPr>
            <p:spPr>
              <a:xfrm>
                <a:off x="912195" y="4500723"/>
                <a:ext cx="4847806" cy="2031325"/>
              </a:xfrm>
              <a:prstGeom prst="rect">
                <a:avLst/>
              </a:prstGeom>
              <a:noFill/>
              <a:ln>
                <a:solidFill>
                  <a:srgbClr val="FFC000"/>
                </a:solidFill>
              </a:ln>
            </p:spPr>
            <p:txBody>
              <a:bodyPr wrap="square" rtlCol="0">
                <a:spAutoFit/>
              </a:bodyPr>
              <a:lstStyle/>
              <a:p>
                <a:r>
                  <a:rPr lang="ja-JP" altLang="en-US" dirty="0"/>
                  <a:t>具体的な計算手順</a:t>
                </a:r>
                <a:endParaRPr lang="en-US" altLang="ja-JP" dirty="0"/>
              </a:p>
              <a:p>
                <a:pPr marL="342900" indent="-342900">
                  <a:buAutoNum type="arabicPeriod"/>
                </a:pPr>
                <a:r>
                  <a:rPr lang="ja-JP" altLang="en-US" dirty="0"/>
                  <a:t>ロボットのエージェント</a:t>
                </a:r>
                <a:r>
                  <a:rPr lang="en-US" altLang="ja-JP" dirty="0"/>
                  <a:t>(</a:t>
                </a:r>
                <a14:m>
                  <m:oMath xmlns:m="http://schemas.openxmlformats.org/officeDocument/2006/math">
                    <m:sSub>
                      <m:sSubPr>
                        <m:ctrlPr>
                          <a:rPr lang="en-US" altLang="ja-JP" b="1" i="1">
                            <a:latin typeface="Cambria Math" panose="02040503050406030204" pitchFamily="18" charset="0"/>
                          </a:rPr>
                        </m:ctrlPr>
                      </m:sSubPr>
                      <m:e>
                        <m:r>
                          <a:rPr lang="en-US" altLang="ja-JP" b="1">
                            <a:latin typeface="Cambria Math" panose="02040503050406030204" pitchFamily="18" charset="0"/>
                          </a:rPr>
                          <m:t>𝐆</m:t>
                        </m:r>
                      </m:e>
                      <m:sub>
                        <m:r>
                          <a:rPr lang="en-US" altLang="ja-JP" b="1">
                            <a:latin typeface="Cambria Math" panose="02040503050406030204" pitchFamily="18" charset="0"/>
                          </a:rPr>
                          <m:t>𝟏</m:t>
                        </m:r>
                      </m:sub>
                    </m:sSub>
                    <m:r>
                      <a:rPr lang="en-US" altLang="ja-JP" b="1">
                        <a:latin typeface="Cambria Math" panose="02040503050406030204" pitchFamily="18" charset="0"/>
                      </a:rPr>
                      <m:t>,</m:t>
                    </m:r>
                    <m:sSub>
                      <m:sSubPr>
                        <m:ctrlPr>
                          <a:rPr lang="en-US" altLang="ja-JP" b="1" i="1">
                            <a:latin typeface="Cambria Math" panose="02040503050406030204" pitchFamily="18" charset="0"/>
                          </a:rPr>
                        </m:ctrlPr>
                      </m:sSubPr>
                      <m:e>
                        <m:r>
                          <a:rPr lang="en-US" altLang="ja-JP" b="1">
                            <a:latin typeface="Cambria Math" panose="02040503050406030204" pitchFamily="18" charset="0"/>
                          </a:rPr>
                          <m:t>𝐆</m:t>
                        </m:r>
                      </m:e>
                      <m:sub>
                        <m:r>
                          <a:rPr lang="en-US" altLang="ja-JP" b="1">
                            <a:latin typeface="Cambria Math" panose="02040503050406030204" pitchFamily="18" charset="0"/>
                          </a:rPr>
                          <m:t>𝟐</m:t>
                        </m:r>
                      </m:sub>
                    </m:sSub>
                  </m:oMath>
                </a14:m>
                <a:r>
                  <a:rPr lang="en-US" altLang="ja-JP" dirty="0"/>
                  <a:t>)</a:t>
                </a:r>
                <a:r>
                  <a:rPr lang="ja-JP" altLang="en-US" dirty="0"/>
                  <a:t>と人間のエージェント</a:t>
                </a:r>
                <a:r>
                  <a:rPr lang="en-US" altLang="ja-JP" dirty="0"/>
                  <a:t>(</a:t>
                </a:r>
                <a14:m>
                  <m:oMath xmlns:m="http://schemas.openxmlformats.org/officeDocument/2006/math">
                    <m:r>
                      <a:rPr lang="en-US" altLang="ja-JP" b="1">
                        <a:latin typeface="Cambria Math" panose="02040503050406030204" pitchFamily="18" charset="0"/>
                      </a:rPr>
                      <m:t>𝐇</m:t>
                    </m:r>
                  </m:oMath>
                </a14:m>
                <a:r>
                  <a:rPr lang="en-US" altLang="ja-JP" dirty="0"/>
                  <a:t>)</a:t>
                </a:r>
                <a:r>
                  <a:rPr lang="ja-JP" altLang="en-US" dirty="0"/>
                  <a:t>を作成</a:t>
                </a:r>
                <a:endParaRPr lang="en-US" altLang="ja-JP" dirty="0"/>
              </a:p>
              <a:p>
                <a:pPr marL="342900" indent="-342900">
                  <a:buAutoNum type="arabicPeriod"/>
                </a:pPr>
                <a:r>
                  <a:rPr lang="ja-JP" altLang="en-US" dirty="0"/>
                  <a:t>制御要求</a:t>
                </a:r>
                <a:r>
                  <a:rPr lang="en-US" altLang="ja-JP" dirty="0"/>
                  <a:t>(</a:t>
                </a:r>
                <a:r>
                  <a:rPr lang="en-US" altLang="ja-JP" b="1" dirty="0"/>
                  <a:t>SPEC</a:t>
                </a:r>
                <a:r>
                  <a:rPr lang="en-US" altLang="ja-JP" dirty="0"/>
                  <a:t>)</a:t>
                </a:r>
                <a:r>
                  <a:rPr lang="ja-JP" altLang="en-US" dirty="0"/>
                  <a:t>を </a:t>
                </a:r>
                <a:r>
                  <a:rPr lang="en-US" altLang="ja-JP" dirty="0"/>
                  <a:t>mutex</a:t>
                </a:r>
                <a:r>
                  <a:rPr lang="ja-JP" altLang="en-US" dirty="0"/>
                  <a:t>を使って作成　　　（同じマス＋人間の周りのマス）</a:t>
                </a:r>
                <a:endParaRPr lang="en-US" altLang="ja-JP" dirty="0"/>
              </a:p>
              <a:p>
                <a:pPr marL="342900" indent="-342900">
                  <a:buFontTx/>
                  <a:buAutoNum type="arabicPeriod"/>
                </a:pPr>
                <a:r>
                  <a:rPr lang="en-US" altLang="ja-JP" dirty="0"/>
                  <a:t> </a:t>
                </a:r>
                <a14:m>
                  <m:oMath xmlns:m="http://schemas.openxmlformats.org/officeDocument/2006/math">
                    <m:r>
                      <a:rPr lang="en-US" altLang="ja-JP" b="1" dirty="0">
                        <a:latin typeface="Cambria Math" panose="02040503050406030204" pitchFamily="18" charset="0"/>
                      </a:rPr>
                      <m:t>𝐏𝐋𝐀𝐍𝐓</m:t>
                    </m:r>
                    <m:r>
                      <a:rPr lang="en-US" altLang="ja-JP" b="1" dirty="0">
                        <a:latin typeface="Cambria Math" panose="02040503050406030204" pitchFamily="18" charset="0"/>
                      </a:rPr>
                      <m:t>=</m:t>
                    </m:r>
                    <m:r>
                      <m:rPr>
                        <m:sty m:val="p"/>
                      </m:rPr>
                      <a:rPr lang="en-US" altLang="ja-JP" dirty="0">
                        <a:latin typeface="Cambria Math" panose="02040503050406030204" pitchFamily="18" charset="0"/>
                      </a:rPr>
                      <m:t>sync</m:t>
                    </m:r>
                    <m:r>
                      <a:rPr lang="en-US" altLang="ja-JP" dirty="0">
                        <a:latin typeface="Cambria Math" panose="02040503050406030204" pitchFamily="18" charset="0"/>
                      </a:rPr>
                      <m:t>(</m:t>
                    </m:r>
                    <m:sSub>
                      <m:sSubPr>
                        <m:ctrlPr>
                          <a:rPr lang="en-US" altLang="ja-JP" b="1" i="1" dirty="0">
                            <a:latin typeface="Cambria Math" panose="02040503050406030204" pitchFamily="18" charset="0"/>
                          </a:rPr>
                        </m:ctrlPr>
                      </m:sSubPr>
                      <m:e>
                        <m:r>
                          <a:rPr lang="en-US" altLang="ja-JP" b="1" dirty="0">
                            <a:latin typeface="Cambria Math" panose="02040503050406030204" pitchFamily="18" charset="0"/>
                          </a:rPr>
                          <m:t>𝐆</m:t>
                        </m:r>
                      </m:e>
                      <m:sub>
                        <m:r>
                          <a:rPr lang="en-US" altLang="ja-JP" b="1" dirty="0">
                            <a:latin typeface="Cambria Math" panose="02040503050406030204" pitchFamily="18" charset="0"/>
                          </a:rPr>
                          <m:t>𝟏</m:t>
                        </m:r>
                      </m:sub>
                    </m:sSub>
                    <m:r>
                      <a:rPr lang="en-US" altLang="ja-JP" b="1" dirty="0">
                        <a:latin typeface="Cambria Math" panose="02040503050406030204" pitchFamily="18" charset="0"/>
                      </a:rPr>
                      <m:t>, </m:t>
                    </m:r>
                    <m:sSub>
                      <m:sSubPr>
                        <m:ctrlPr>
                          <a:rPr lang="en-US" altLang="ja-JP" b="1" i="1" dirty="0">
                            <a:latin typeface="Cambria Math" panose="02040503050406030204" pitchFamily="18" charset="0"/>
                          </a:rPr>
                        </m:ctrlPr>
                      </m:sSubPr>
                      <m:e>
                        <m:r>
                          <a:rPr lang="en-US" altLang="ja-JP" b="1" dirty="0">
                            <a:latin typeface="Cambria Math" panose="02040503050406030204" pitchFamily="18" charset="0"/>
                          </a:rPr>
                          <m:t>𝐆</m:t>
                        </m:r>
                      </m:e>
                      <m:sub>
                        <m:r>
                          <a:rPr lang="en-US" altLang="ja-JP" b="1" dirty="0">
                            <a:latin typeface="Cambria Math" panose="02040503050406030204" pitchFamily="18" charset="0"/>
                          </a:rPr>
                          <m:t>𝟐</m:t>
                        </m:r>
                      </m:sub>
                    </m:sSub>
                    <m:r>
                      <a:rPr lang="en-US" altLang="ja-JP" b="1" dirty="0">
                        <a:latin typeface="Cambria Math" panose="02040503050406030204" pitchFamily="18" charset="0"/>
                      </a:rPr>
                      <m:t>,</m:t>
                    </m:r>
                    <m:r>
                      <a:rPr lang="en-US" altLang="ja-JP" b="1" dirty="0">
                        <a:latin typeface="Cambria Math" panose="02040503050406030204" pitchFamily="18" charset="0"/>
                      </a:rPr>
                      <m:t>𝐇</m:t>
                    </m:r>
                    <m:r>
                      <a:rPr lang="en-US" altLang="ja-JP" dirty="0">
                        <a:latin typeface="Cambria Math" panose="02040503050406030204" pitchFamily="18" charset="0"/>
                      </a:rPr>
                      <m:t>)</m:t>
                    </m:r>
                  </m:oMath>
                </a14:m>
                <a:endParaRPr lang="en-US" altLang="ja-JP" dirty="0"/>
              </a:p>
              <a:p>
                <a:pPr marL="342900" indent="-342900">
                  <a:buFontTx/>
                  <a:buAutoNum type="arabicPeriod"/>
                </a:pPr>
                <a:r>
                  <a:rPr lang="en-US" altLang="ja-JP" dirty="0"/>
                  <a:t> </a:t>
                </a:r>
                <a14:m>
                  <m:oMath xmlns:m="http://schemas.openxmlformats.org/officeDocument/2006/math">
                    <m:r>
                      <a:rPr lang="en-US" altLang="ja-JP" b="1">
                        <a:latin typeface="Cambria Math" panose="02040503050406030204" pitchFamily="18" charset="0"/>
                      </a:rPr>
                      <m:t>𝐒𝐔𝐏</m:t>
                    </m:r>
                    <m:r>
                      <a:rPr lang="en-US" altLang="ja-JP">
                        <a:latin typeface="Cambria Math" panose="02040503050406030204" pitchFamily="18" charset="0"/>
                      </a:rPr>
                      <m:t>=</m:t>
                    </m:r>
                    <m:r>
                      <m:rPr>
                        <m:sty m:val="p"/>
                      </m:rPr>
                      <a:rPr lang="en-US" altLang="ja-JP">
                        <a:latin typeface="Cambria Math" panose="02040503050406030204" pitchFamily="18" charset="0"/>
                      </a:rPr>
                      <m:t>supcon</m:t>
                    </m:r>
                    <m:r>
                      <a:rPr lang="en-US" altLang="ja-JP">
                        <a:latin typeface="Cambria Math" panose="02040503050406030204" pitchFamily="18" charset="0"/>
                      </a:rPr>
                      <m:t>(</m:t>
                    </m:r>
                    <m:r>
                      <a:rPr lang="en-US" altLang="ja-JP" b="1">
                        <a:latin typeface="Cambria Math" panose="02040503050406030204" pitchFamily="18" charset="0"/>
                      </a:rPr>
                      <m:t>𝐏𝐋𝐀𝐍𝐓</m:t>
                    </m:r>
                    <m:r>
                      <a:rPr lang="en-US" altLang="ja-JP" b="1">
                        <a:latin typeface="Cambria Math" panose="02040503050406030204" pitchFamily="18" charset="0"/>
                      </a:rPr>
                      <m:t>, </m:t>
                    </m:r>
                    <m:r>
                      <a:rPr lang="en-US" altLang="ja-JP" b="1">
                        <a:latin typeface="Cambria Math" panose="02040503050406030204" pitchFamily="18" charset="0"/>
                      </a:rPr>
                      <m:t>𝐒𝐏𝐄𝐂</m:t>
                    </m:r>
                    <m:r>
                      <a:rPr lang="en-US" altLang="ja-JP" b="1">
                        <a:latin typeface="Cambria Math" panose="02040503050406030204" pitchFamily="18" charset="0"/>
                      </a:rPr>
                      <m:t>)</m:t>
                    </m:r>
                  </m:oMath>
                </a14:m>
                <a:endParaRPr lang="en-US" altLang="ja-JP" dirty="0"/>
              </a:p>
            </p:txBody>
          </p:sp>
        </mc:Choice>
        <mc:Fallback>
          <p:sp>
            <p:nvSpPr>
              <p:cNvPr id="7" name="テキスト ボックス 6">
                <a:extLst>
                  <a:ext uri="{FF2B5EF4-FFF2-40B4-BE49-F238E27FC236}">
                    <a16:creationId xmlns:a16="http://schemas.microsoft.com/office/drawing/2014/main" id="{3BFC1C0C-65B8-4BF2-8DA3-B831ED885FBD}"/>
                  </a:ext>
                </a:extLst>
              </p:cNvPr>
              <p:cNvSpPr txBox="1">
                <a:spLocks noRot="1" noChangeAspect="1" noMove="1" noResize="1" noEditPoints="1" noAdjustHandles="1" noChangeArrowheads="1" noChangeShapeType="1" noTextEdit="1"/>
              </p:cNvSpPr>
              <p:nvPr/>
            </p:nvSpPr>
            <p:spPr>
              <a:xfrm>
                <a:off x="912195" y="4500723"/>
                <a:ext cx="4847806" cy="2031325"/>
              </a:xfrm>
              <a:prstGeom prst="rect">
                <a:avLst/>
              </a:prstGeom>
              <a:blipFill>
                <a:blip r:embed="rId3"/>
                <a:stretch>
                  <a:fillRect l="-1004" t="-595" b="-2381"/>
                </a:stretch>
              </a:blipFill>
              <a:ln>
                <a:solidFill>
                  <a:srgbClr val="FFC000"/>
                </a:solidFill>
              </a:ln>
            </p:spPr>
            <p:txBody>
              <a:bodyPr/>
              <a:lstStyle/>
              <a:p>
                <a:r>
                  <a:rPr lang="ja-JP" altLang="en-US">
                    <a:noFill/>
                  </a:rPr>
                  <a:t> </a:t>
                </a:r>
              </a:p>
            </p:txBody>
          </p:sp>
        </mc:Fallback>
      </mc:AlternateContent>
      <p:pic>
        <p:nvPicPr>
          <p:cNvPr id="9" name="図 8" descr="グラフィカル ユーザー インターフェイス&#10;&#10;自動的に生成された説明">
            <a:extLst>
              <a:ext uri="{FF2B5EF4-FFF2-40B4-BE49-F238E27FC236}">
                <a16:creationId xmlns:a16="http://schemas.microsoft.com/office/drawing/2014/main" id="{B419D2A1-4CB3-4CE8-B625-326259E82E3E}"/>
              </a:ext>
            </a:extLst>
          </p:cNvPr>
          <p:cNvPicPr>
            <a:picLocks noChangeAspect="1"/>
          </p:cNvPicPr>
          <p:nvPr/>
        </p:nvPicPr>
        <p:blipFill rotWithShape="1">
          <a:blip r:embed="rId4">
            <a:extLst>
              <a:ext uri="{28A0092B-C50C-407E-A947-70E740481C1C}">
                <a14:useLocalDpi xmlns:a14="http://schemas.microsoft.com/office/drawing/2010/main" val="0"/>
              </a:ext>
            </a:extLst>
          </a:blip>
          <a:srcRect l="10145" t="8862" r="65362" b="51924"/>
          <a:stretch/>
        </p:blipFill>
        <p:spPr>
          <a:xfrm>
            <a:off x="6181129" y="2021535"/>
            <a:ext cx="2644819" cy="2381929"/>
          </a:xfrm>
          <a:prstGeom prst="rect">
            <a:avLst/>
          </a:prstGeom>
        </p:spPr>
      </p:pic>
      <p:sp>
        <p:nvSpPr>
          <p:cNvPr id="10" name="正方形/長方形 9">
            <a:extLst>
              <a:ext uri="{FF2B5EF4-FFF2-40B4-BE49-F238E27FC236}">
                <a16:creationId xmlns:a16="http://schemas.microsoft.com/office/drawing/2014/main" id="{CF51D679-6A6E-4CD4-A7AD-5401C56932A4}"/>
              </a:ext>
            </a:extLst>
          </p:cNvPr>
          <p:cNvSpPr/>
          <p:nvPr/>
        </p:nvSpPr>
        <p:spPr>
          <a:xfrm>
            <a:off x="6271951" y="4437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8A603960-7BA1-4EDC-8EEE-FBC6EF2FE69F}"/>
              </a:ext>
            </a:extLst>
          </p:cNvPr>
          <p:cNvSpPr txBox="1"/>
          <p:nvPr/>
        </p:nvSpPr>
        <p:spPr>
          <a:xfrm>
            <a:off x="6363864" y="4403464"/>
            <a:ext cx="2462084" cy="276999"/>
          </a:xfrm>
          <a:prstGeom prst="rect">
            <a:avLst/>
          </a:prstGeom>
          <a:noFill/>
        </p:spPr>
        <p:txBody>
          <a:bodyPr wrap="square" rtlCol="0">
            <a:spAutoFit/>
          </a:bodyPr>
          <a:lstStyle/>
          <a:p>
            <a:r>
              <a:rPr kumimoji="1" lang="ja-JP" altLang="en-US" sz="1200" dirty="0"/>
              <a:t>ロボットの進入を禁止する範囲</a:t>
            </a:r>
          </a:p>
        </p:txBody>
      </p:sp>
    </p:spTree>
    <p:extLst>
      <p:ext uri="{BB962C8B-B14F-4D97-AF65-F5344CB8AC3E}">
        <p14:creationId xmlns:p14="http://schemas.microsoft.com/office/powerpoint/2010/main" val="33992677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6D8DE1-36A2-404A-B7D3-39D17E6860CF}"/>
              </a:ext>
            </a:extLst>
          </p:cNvPr>
          <p:cNvSpPr>
            <a:spLocks noGrp="1"/>
          </p:cNvSpPr>
          <p:nvPr>
            <p:ph type="title"/>
          </p:nvPr>
        </p:nvSpPr>
        <p:spPr/>
        <p:txBody>
          <a:bodyPr/>
          <a:lstStyle/>
          <a:p>
            <a:r>
              <a:rPr lang="ja-JP" altLang="en-US" b="1" dirty="0"/>
              <a:t>進捗内容</a:t>
            </a:r>
            <a:endParaRPr kumimoji="1" lang="ja-JP" altLang="en-US" b="1" dirty="0"/>
          </a:p>
        </p:txBody>
      </p:sp>
      <p:sp>
        <p:nvSpPr>
          <p:cNvPr id="3" name="コンテンツ プレースホルダー 2">
            <a:extLst>
              <a:ext uri="{FF2B5EF4-FFF2-40B4-BE49-F238E27FC236}">
                <a16:creationId xmlns:a16="http://schemas.microsoft.com/office/drawing/2014/main" id="{776FED2F-CA2F-431D-9719-5335F71A88FA}"/>
              </a:ext>
            </a:extLst>
          </p:cNvPr>
          <p:cNvSpPr>
            <a:spLocks noGrp="1"/>
          </p:cNvSpPr>
          <p:nvPr>
            <p:ph idx="1"/>
          </p:nvPr>
        </p:nvSpPr>
        <p:spPr>
          <a:xfrm>
            <a:off x="594086" y="1186357"/>
            <a:ext cx="7474377" cy="710610"/>
          </a:xfrm>
        </p:spPr>
        <p:txBody>
          <a:bodyPr>
            <a:normAutofit/>
          </a:bodyPr>
          <a:lstStyle/>
          <a:p>
            <a:pPr marL="0" indent="0">
              <a:buNone/>
            </a:pPr>
            <a:r>
              <a:rPr lang="ja-JP" altLang="en-US" dirty="0"/>
              <a:t>■シミュレーション</a:t>
            </a:r>
            <a:endParaRPr lang="en-US" altLang="ja-JP" dirty="0"/>
          </a:p>
          <a:p>
            <a:pPr marL="0" indent="0">
              <a:buNone/>
            </a:pPr>
            <a:r>
              <a:rPr lang="ja-JP" altLang="en-US" dirty="0"/>
              <a:t>　人間と協調して荷物の積み込みを行う例を方法</a:t>
            </a:r>
            <a:r>
              <a:rPr lang="en-US" altLang="ja-JP" dirty="0"/>
              <a:t>2</a:t>
            </a:r>
            <a:r>
              <a:rPr lang="ja-JP" altLang="en-US" dirty="0"/>
              <a:t>で考える</a:t>
            </a:r>
            <a:endParaRPr lang="en-US" altLang="ja-JP" dirty="0"/>
          </a:p>
        </p:txBody>
      </p:sp>
      <p:sp>
        <p:nvSpPr>
          <p:cNvPr id="4" name="スライド番号プレースホルダー 3">
            <a:extLst>
              <a:ext uri="{FF2B5EF4-FFF2-40B4-BE49-F238E27FC236}">
                <a16:creationId xmlns:a16="http://schemas.microsoft.com/office/drawing/2014/main" id="{4D28AAE6-1B01-4EB1-8F65-A555C96754A5}"/>
              </a:ext>
            </a:extLst>
          </p:cNvPr>
          <p:cNvSpPr>
            <a:spLocks noGrp="1"/>
          </p:cNvSpPr>
          <p:nvPr>
            <p:ph type="sldNum" sz="quarter" idx="12"/>
          </p:nvPr>
        </p:nvSpPr>
        <p:spPr/>
        <p:txBody>
          <a:bodyPr/>
          <a:lstStyle/>
          <a:p>
            <a:fld id="{F6093A8E-33ED-45A2-86C8-AA4485FB9800}" type="slidenum">
              <a:rPr kumimoji="1" lang="ja-JP" altLang="en-US" smtClean="0"/>
              <a:t>6</a:t>
            </a:fld>
            <a:endParaRPr kumimoji="1" lang="ja-JP" altLang="en-US"/>
          </a:p>
        </p:txBody>
      </p:sp>
      <p:sp>
        <p:nvSpPr>
          <p:cNvPr id="47" name="コンテンツ プレースホルダー 2">
            <a:extLst>
              <a:ext uri="{FF2B5EF4-FFF2-40B4-BE49-F238E27FC236}">
                <a16:creationId xmlns:a16="http://schemas.microsoft.com/office/drawing/2014/main" id="{72A428D3-3443-40EE-8729-A67429178CBE}"/>
              </a:ext>
            </a:extLst>
          </p:cNvPr>
          <p:cNvSpPr txBox="1">
            <a:spLocks/>
          </p:cNvSpPr>
          <p:nvPr/>
        </p:nvSpPr>
        <p:spPr>
          <a:xfrm>
            <a:off x="711084" y="4803809"/>
            <a:ext cx="2196026" cy="1595979"/>
          </a:xfrm>
          <a:prstGeom prst="rect">
            <a:avLst/>
          </a:prstGeom>
        </p:spPr>
        <p:txBody>
          <a:bodyPr vert="horz" lIns="68580" tIns="34291" rIns="68580" bIns="34291" rtlCol="0">
            <a:normAutofit/>
          </a:bodyPr>
          <a:lstStyle>
            <a:lvl1pPr marL="342900" indent="-3429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2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0" indent="0">
              <a:buNone/>
            </a:pPr>
            <a:r>
              <a:rPr lang="en-US" altLang="ja-JP" sz="1800" dirty="0"/>
              <a:t>G1</a:t>
            </a:r>
            <a:r>
              <a:rPr lang="ja-JP" altLang="en-US" sz="1800" dirty="0"/>
              <a:t>のスタート</a:t>
            </a:r>
            <a:endParaRPr lang="en-US" altLang="ja-JP" sz="1800" dirty="0"/>
          </a:p>
          <a:p>
            <a:pPr marL="0" indent="0">
              <a:buNone/>
            </a:pPr>
            <a:r>
              <a:rPr lang="en-US" altLang="ja-JP" sz="1800" dirty="0"/>
              <a:t>G2</a:t>
            </a:r>
            <a:r>
              <a:rPr lang="ja-JP" altLang="en-US" sz="1800" dirty="0"/>
              <a:t>のスタート</a:t>
            </a:r>
            <a:endParaRPr lang="en-US" altLang="ja-JP" sz="1800" dirty="0"/>
          </a:p>
          <a:p>
            <a:pPr marL="0" indent="0">
              <a:buNone/>
            </a:pPr>
            <a:r>
              <a:rPr lang="en-US" altLang="ja-JP" sz="1800" dirty="0"/>
              <a:t>G1</a:t>
            </a:r>
            <a:r>
              <a:rPr lang="ja-JP" altLang="en-US" sz="1800" dirty="0"/>
              <a:t>が積む荷物</a:t>
            </a:r>
            <a:endParaRPr lang="en-US" altLang="ja-JP" sz="1500" dirty="0"/>
          </a:p>
          <a:p>
            <a:pPr marL="0" indent="0">
              <a:buNone/>
            </a:pPr>
            <a:r>
              <a:rPr lang="en-US" altLang="ja-JP" sz="1800" dirty="0"/>
              <a:t>G2</a:t>
            </a:r>
            <a:r>
              <a:rPr lang="ja-JP" altLang="en-US" sz="1800" dirty="0"/>
              <a:t>が積む荷物</a:t>
            </a:r>
            <a:endParaRPr lang="en-US" altLang="ja-JP" sz="1800" dirty="0"/>
          </a:p>
        </p:txBody>
      </p:sp>
      <p:sp>
        <p:nvSpPr>
          <p:cNvPr id="55" name="正方形/長方形 54">
            <a:extLst>
              <a:ext uri="{FF2B5EF4-FFF2-40B4-BE49-F238E27FC236}">
                <a16:creationId xmlns:a16="http://schemas.microsoft.com/office/drawing/2014/main" id="{F9241FEE-29ED-40CE-91E2-B098664D1E55}"/>
              </a:ext>
            </a:extLst>
          </p:cNvPr>
          <p:cNvSpPr/>
          <p:nvPr/>
        </p:nvSpPr>
        <p:spPr>
          <a:xfrm>
            <a:off x="934010" y="2230934"/>
            <a:ext cx="2700000" cy="24300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56" name="正方形/長方形 55">
            <a:extLst>
              <a:ext uri="{FF2B5EF4-FFF2-40B4-BE49-F238E27FC236}">
                <a16:creationId xmlns:a16="http://schemas.microsoft.com/office/drawing/2014/main" id="{F7AD0138-B641-4B6F-9806-635325825F74}"/>
              </a:ext>
            </a:extLst>
          </p:cNvPr>
          <p:cNvSpPr/>
          <p:nvPr/>
        </p:nvSpPr>
        <p:spPr>
          <a:xfrm>
            <a:off x="934010" y="2230934"/>
            <a:ext cx="270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57" name="正方形/長方形 56">
            <a:extLst>
              <a:ext uri="{FF2B5EF4-FFF2-40B4-BE49-F238E27FC236}">
                <a16:creationId xmlns:a16="http://schemas.microsoft.com/office/drawing/2014/main" id="{B90088DF-7337-4A12-BA4D-6FB181E7A671}"/>
              </a:ext>
            </a:extLst>
          </p:cNvPr>
          <p:cNvSpPr/>
          <p:nvPr/>
        </p:nvSpPr>
        <p:spPr>
          <a:xfrm>
            <a:off x="120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58" name="正方形/長方形 57">
            <a:extLst>
              <a:ext uri="{FF2B5EF4-FFF2-40B4-BE49-F238E27FC236}">
                <a16:creationId xmlns:a16="http://schemas.microsoft.com/office/drawing/2014/main" id="{5D319020-1D3C-4164-94B3-58A5385CCF6D}"/>
              </a:ext>
            </a:extLst>
          </p:cNvPr>
          <p:cNvSpPr/>
          <p:nvPr/>
        </p:nvSpPr>
        <p:spPr>
          <a:xfrm>
            <a:off x="147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59" name="正方形/長方形 58">
            <a:extLst>
              <a:ext uri="{FF2B5EF4-FFF2-40B4-BE49-F238E27FC236}">
                <a16:creationId xmlns:a16="http://schemas.microsoft.com/office/drawing/2014/main" id="{B14A4DD1-7CFA-44CE-85F8-09E4EB2ED0C7}"/>
              </a:ext>
            </a:extLst>
          </p:cNvPr>
          <p:cNvSpPr/>
          <p:nvPr/>
        </p:nvSpPr>
        <p:spPr>
          <a:xfrm>
            <a:off x="934010" y="4390934"/>
            <a:ext cx="270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0" name="正方形/長方形 59">
            <a:extLst>
              <a:ext uri="{FF2B5EF4-FFF2-40B4-BE49-F238E27FC236}">
                <a16:creationId xmlns:a16="http://schemas.microsoft.com/office/drawing/2014/main" id="{92EAE062-5C62-4806-9B26-55CE502B61B5}"/>
              </a:ext>
            </a:extLst>
          </p:cNvPr>
          <p:cNvSpPr/>
          <p:nvPr/>
        </p:nvSpPr>
        <p:spPr>
          <a:xfrm>
            <a:off x="201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61" name="正方形/長方形 60">
            <a:extLst>
              <a:ext uri="{FF2B5EF4-FFF2-40B4-BE49-F238E27FC236}">
                <a16:creationId xmlns:a16="http://schemas.microsoft.com/office/drawing/2014/main" id="{91E7923F-4A76-4614-95E0-EEDE92CD4A66}"/>
              </a:ext>
            </a:extLst>
          </p:cNvPr>
          <p:cNvSpPr/>
          <p:nvPr/>
        </p:nvSpPr>
        <p:spPr>
          <a:xfrm>
            <a:off x="228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3" name="正方形/長方形 62">
            <a:extLst>
              <a:ext uri="{FF2B5EF4-FFF2-40B4-BE49-F238E27FC236}">
                <a16:creationId xmlns:a16="http://schemas.microsoft.com/office/drawing/2014/main" id="{856611F4-177D-4DA5-B1CA-302C4FC87474}"/>
              </a:ext>
            </a:extLst>
          </p:cNvPr>
          <p:cNvSpPr/>
          <p:nvPr/>
        </p:nvSpPr>
        <p:spPr>
          <a:xfrm>
            <a:off x="282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64" name="正方形/長方形 63">
            <a:extLst>
              <a:ext uri="{FF2B5EF4-FFF2-40B4-BE49-F238E27FC236}">
                <a16:creationId xmlns:a16="http://schemas.microsoft.com/office/drawing/2014/main" id="{69F323A7-5C0D-4B9A-9075-A5EE0A422C16}"/>
              </a:ext>
            </a:extLst>
          </p:cNvPr>
          <p:cNvSpPr/>
          <p:nvPr/>
        </p:nvSpPr>
        <p:spPr>
          <a:xfrm>
            <a:off x="3094010" y="277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5" name="正方形/長方形 64">
            <a:extLst>
              <a:ext uri="{FF2B5EF4-FFF2-40B4-BE49-F238E27FC236}">
                <a16:creationId xmlns:a16="http://schemas.microsoft.com/office/drawing/2014/main" id="{71942983-13D3-47AC-BAB7-5D6F7BED73A9}"/>
              </a:ext>
            </a:extLst>
          </p:cNvPr>
          <p:cNvSpPr/>
          <p:nvPr/>
        </p:nvSpPr>
        <p:spPr>
          <a:xfrm>
            <a:off x="1204010" y="3310934"/>
            <a:ext cx="270000" cy="270000"/>
          </a:xfrm>
          <a:prstGeom prst="rect">
            <a:avLst/>
          </a:prstGeom>
          <a:solidFill>
            <a:schemeClr val="accent1">
              <a:lumMod val="40000"/>
              <a:lumOff val="60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6" name="正方形/長方形 65">
            <a:extLst>
              <a:ext uri="{FF2B5EF4-FFF2-40B4-BE49-F238E27FC236}">
                <a16:creationId xmlns:a16="http://schemas.microsoft.com/office/drawing/2014/main" id="{BEB564B6-398B-42D1-A0DF-52B80606B9D0}"/>
              </a:ext>
            </a:extLst>
          </p:cNvPr>
          <p:cNvSpPr/>
          <p:nvPr/>
        </p:nvSpPr>
        <p:spPr>
          <a:xfrm>
            <a:off x="1474010" y="331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7" name="正方形/長方形 66">
            <a:extLst>
              <a:ext uri="{FF2B5EF4-FFF2-40B4-BE49-F238E27FC236}">
                <a16:creationId xmlns:a16="http://schemas.microsoft.com/office/drawing/2014/main" id="{09B76A31-7C51-4C10-B20C-44292FE03CBD}"/>
              </a:ext>
            </a:extLst>
          </p:cNvPr>
          <p:cNvSpPr/>
          <p:nvPr/>
        </p:nvSpPr>
        <p:spPr>
          <a:xfrm>
            <a:off x="2014010" y="331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68" name="正方形/長方形 67">
            <a:extLst>
              <a:ext uri="{FF2B5EF4-FFF2-40B4-BE49-F238E27FC236}">
                <a16:creationId xmlns:a16="http://schemas.microsoft.com/office/drawing/2014/main" id="{714C223E-3B4A-4FD6-91ED-D133961FC0ED}"/>
              </a:ext>
            </a:extLst>
          </p:cNvPr>
          <p:cNvSpPr/>
          <p:nvPr/>
        </p:nvSpPr>
        <p:spPr>
          <a:xfrm>
            <a:off x="2284010" y="331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69" name="正方形/長方形 68">
            <a:extLst>
              <a:ext uri="{FF2B5EF4-FFF2-40B4-BE49-F238E27FC236}">
                <a16:creationId xmlns:a16="http://schemas.microsoft.com/office/drawing/2014/main" id="{9501089B-2750-41D9-85A9-2C76F4DAD14B}"/>
              </a:ext>
            </a:extLst>
          </p:cNvPr>
          <p:cNvSpPr/>
          <p:nvPr/>
        </p:nvSpPr>
        <p:spPr>
          <a:xfrm>
            <a:off x="2824010" y="331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71" name="正方形/長方形 70">
            <a:extLst>
              <a:ext uri="{FF2B5EF4-FFF2-40B4-BE49-F238E27FC236}">
                <a16:creationId xmlns:a16="http://schemas.microsoft.com/office/drawing/2014/main" id="{4C698623-4B2F-41FF-8088-51D65D574BF7}"/>
              </a:ext>
            </a:extLst>
          </p:cNvPr>
          <p:cNvSpPr/>
          <p:nvPr/>
        </p:nvSpPr>
        <p:spPr>
          <a:xfrm>
            <a:off x="3094010" y="331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72" name="正方形/長方形 71">
            <a:extLst>
              <a:ext uri="{FF2B5EF4-FFF2-40B4-BE49-F238E27FC236}">
                <a16:creationId xmlns:a16="http://schemas.microsoft.com/office/drawing/2014/main" id="{BE3A7778-5CB4-4649-9BC6-0B6AAA5C08DF}"/>
              </a:ext>
            </a:extLst>
          </p:cNvPr>
          <p:cNvSpPr/>
          <p:nvPr/>
        </p:nvSpPr>
        <p:spPr>
          <a:xfrm>
            <a:off x="120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73" name="正方形/長方形 72">
            <a:extLst>
              <a:ext uri="{FF2B5EF4-FFF2-40B4-BE49-F238E27FC236}">
                <a16:creationId xmlns:a16="http://schemas.microsoft.com/office/drawing/2014/main" id="{74C901EF-31E7-468C-B131-B0BEF439A434}"/>
              </a:ext>
            </a:extLst>
          </p:cNvPr>
          <p:cNvSpPr/>
          <p:nvPr/>
        </p:nvSpPr>
        <p:spPr>
          <a:xfrm>
            <a:off x="147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74" name="正方形/長方形 73">
            <a:extLst>
              <a:ext uri="{FF2B5EF4-FFF2-40B4-BE49-F238E27FC236}">
                <a16:creationId xmlns:a16="http://schemas.microsoft.com/office/drawing/2014/main" id="{63790E62-E101-4BC5-A24F-C0101E72B586}"/>
              </a:ext>
            </a:extLst>
          </p:cNvPr>
          <p:cNvSpPr/>
          <p:nvPr/>
        </p:nvSpPr>
        <p:spPr>
          <a:xfrm>
            <a:off x="201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75" name="正方形/長方形 74">
            <a:extLst>
              <a:ext uri="{FF2B5EF4-FFF2-40B4-BE49-F238E27FC236}">
                <a16:creationId xmlns:a16="http://schemas.microsoft.com/office/drawing/2014/main" id="{B4B417E3-70AA-4DEB-A07A-33CC2644B14B}"/>
              </a:ext>
            </a:extLst>
          </p:cNvPr>
          <p:cNvSpPr/>
          <p:nvPr/>
        </p:nvSpPr>
        <p:spPr>
          <a:xfrm>
            <a:off x="228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76" name="正方形/長方形 75">
            <a:extLst>
              <a:ext uri="{FF2B5EF4-FFF2-40B4-BE49-F238E27FC236}">
                <a16:creationId xmlns:a16="http://schemas.microsoft.com/office/drawing/2014/main" id="{96F85514-8B8F-4C49-BCB1-3BCA607E57D4}"/>
              </a:ext>
            </a:extLst>
          </p:cNvPr>
          <p:cNvSpPr/>
          <p:nvPr/>
        </p:nvSpPr>
        <p:spPr>
          <a:xfrm>
            <a:off x="282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77" name="正方形/長方形 76">
            <a:extLst>
              <a:ext uri="{FF2B5EF4-FFF2-40B4-BE49-F238E27FC236}">
                <a16:creationId xmlns:a16="http://schemas.microsoft.com/office/drawing/2014/main" id="{97EA7DE2-9181-4780-8BA9-D0594D5C7AF7}"/>
              </a:ext>
            </a:extLst>
          </p:cNvPr>
          <p:cNvSpPr/>
          <p:nvPr/>
        </p:nvSpPr>
        <p:spPr>
          <a:xfrm>
            <a:off x="3094010" y="3850934"/>
            <a:ext cx="270000" cy="270000"/>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80" name="フローチャート: 結合子 79">
            <a:extLst>
              <a:ext uri="{FF2B5EF4-FFF2-40B4-BE49-F238E27FC236}">
                <a16:creationId xmlns:a16="http://schemas.microsoft.com/office/drawing/2014/main" id="{644B95F6-D57A-479B-A20C-C8E25C3F60C5}"/>
              </a:ext>
            </a:extLst>
          </p:cNvPr>
          <p:cNvSpPr/>
          <p:nvPr/>
        </p:nvSpPr>
        <p:spPr>
          <a:xfrm>
            <a:off x="2637110" y="2313901"/>
            <a:ext cx="135000" cy="135000"/>
          </a:xfrm>
          <a:prstGeom prst="flowChartConnector">
            <a:avLst/>
          </a:prstGeom>
          <a:solidFill>
            <a:srgbClr val="00B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83" name="フローチャート: 結合子 82">
            <a:extLst>
              <a:ext uri="{FF2B5EF4-FFF2-40B4-BE49-F238E27FC236}">
                <a16:creationId xmlns:a16="http://schemas.microsoft.com/office/drawing/2014/main" id="{14481486-B617-4E35-8758-CF0A1394D06E}"/>
              </a:ext>
            </a:extLst>
          </p:cNvPr>
          <p:cNvSpPr/>
          <p:nvPr/>
        </p:nvSpPr>
        <p:spPr>
          <a:xfrm>
            <a:off x="2351510" y="2308548"/>
            <a:ext cx="135000" cy="135000"/>
          </a:xfrm>
          <a:prstGeom prst="flowChartConnector">
            <a:avLst/>
          </a:prstGeom>
          <a:solidFill>
            <a:srgbClr val="332ADE"/>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2" name="フローチャート: 結合子 111">
            <a:extLst>
              <a:ext uri="{FF2B5EF4-FFF2-40B4-BE49-F238E27FC236}">
                <a16:creationId xmlns:a16="http://schemas.microsoft.com/office/drawing/2014/main" id="{07A3CE8E-341A-492E-BF62-0AC282D26707}"/>
              </a:ext>
            </a:extLst>
          </p:cNvPr>
          <p:cNvSpPr/>
          <p:nvPr/>
        </p:nvSpPr>
        <p:spPr>
          <a:xfrm>
            <a:off x="540676" y="4899232"/>
            <a:ext cx="135000" cy="135000"/>
          </a:xfrm>
          <a:prstGeom prst="flowChartConnector">
            <a:avLst/>
          </a:prstGeom>
          <a:solidFill>
            <a:srgbClr val="332ADE"/>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3" name="フローチャート: 結合子 112">
            <a:extLst>
              <a:ext uri="{FF2B5EF4-FFF2-40B4-BE49-F238E27FC236}">
                <a16:creationId xmlns:a16="http://schemas.microsoft.com/office/drawing/2014/main" id="{C5D6CA92-6BE9-442E-9564-D3CB560EC5C9}"/>
              </a:ext>
            </a:extLst>
          </p:cNvPr>
          <p:cNvSpPr/>
          <p:nvPr/>
        </p:nvSpPr>
        <p:spPr>
          <a:xfrm>
            <a:off x="536192" y="5236732"/>
            <a:ext cx="135000" cy="135000"/>
          </a:xfrm>
          <a:prstGeom prst="flowChartConnector">
            <a:avLst/>
          </a:prstGeom>
          <a:solidFill>
            <a:srgbClr val="00B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4" name="楕円 113">
            <a:extLst>
              <a:ext uri="{FF2B5EF4-FFF2-40B4-BE49-F238E27FC236}">
                <a16:creationId xmlns:a16="http://schemas.microsoft.com/office/drawing/2014/main" id="{ABB1E7C1-843C-4EB6-AE22-1627063246B5}"/>
              </a:ext>
            </a:extLst>
          </p:cNvPr>
          <p:cNvSpPr/>
          <p:nvPr/>
        </p:nvSpPr>
        <p:spPr>
          <a:xfrm>
            <a:off x="2563379" y="5177269"/>
            <a:ext cx="249664" cy="251100"/>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5" name="楕円 114">
            <a:extLst>
              <a:ext uri="{FF2B5EF4-FFF2-40B4-BE49-F238E27FC236}">
                <a16:creationId xmlns:a16="http://schemas.microsoft.com/office/drawing/2014/main" id="{F6A5281C-A3DA-4E0E-934D-65B69BE10517}"/>
              </a:ext>
            </a:extLst>
          </p:cNvPr>
          <p:cNvSpPr/>
          <p:nvPr/>
        </p:nvSpPr>
        <p:spPr>
          <a:xfrm>
            <a:off x="2557691" y="4861782"/>
            <a:ext cx="249664" cy="251100"/>
          </a:xfrm>
          <a:prstGeom prst="ellipse">
            <a:avLst/>
          </a:prstGeom>
          <a:noFill/>
          <a:ln w="38100">
            <a:solidFill>
              <a:srgbClr val="332A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pic>
        <p:nvPicPr>
          <p:cNvPr id="44" name="図 43" descr="グラフィカル ユーザー インターフェイス, アプリケーション, PowerPoint&#10;&#10;自動的に生成された説明">
            <a:extLst>
              <a:ext uri="{FF2B5EF4-FFF2-40B4-BE49-F238E27FC236}">
                <a16:creationId xmlns:a16="http://schemas.microsoft.com/office/drawing/2014/main" id="{B86E9530-33DD-46BF-BF94-C879D78AF504}"/>
              </a:ext>
            </a:extLst>
          </p:cNvPr>
          <p:cNvPicPr>
            <a:picLocks noChangeAspect="1"/>
          </p:cNvPicPr>
          <p:nvPr/>
        </p:nvPicPr>
        <p:blipFill rotWithShape="1">
          <a:blip r:embed="rId3">
            <a:extLst>
              <a:ext uri="{28A0092B-C50C-407E-A947-70E740481C1C}">
                <a14:useLocalDpi xmlns:a14="http://schemas.microsoft.com/office/drawing/2010/main" val="0"/>
              </a:ext>
            </a:extLst>
          </a:blip>
          <a:srcRect l="24545" t="25203" r="68654" b="44400"/>
          <a:stretch/>
        </p:blipFill>
        <p:spPr>
          <a:xfrm>
            <a:off x="2647843" y="4411976"/>
            <a:ext cx="95369" cy="239760"/>
          </a:xfrm>
          <a:prstGeom prst="rect">
            <a:avLst/>
          </a:prstGeom>
        </p:spPr>
      </p:pic>
      <p:pic>
        <p:nvPicPr>
          <p:cNvPr id="123" name="図 122" descr="グラフィカル ユーザー インターフェイス, アプリケーション, PowerPoint&#10;&#10;自動的に生成された説明">
            <a:extLst>
              <a:ext uri="{FF2B5EF4-FFF2-40B4-BE49-F238E27FC236}">
                <a16:creationId xmlns:a16="http://schemas.microsoft.com/office/drawing/2014/main" id="{A7C51AC3-B90D-42CB-A582-B9A4DEED6363}"/>
              </a:ext>
            </a:extLst>
          </p:cNvPr>
          <p:cNvPicPr>
            <a:picLocks noChangeAspect="1"/>
          </p:cNvPicPr>
          <p:nvPr/>
        </p:nvPicPr>
        <p:blipFill rotWithShape="1">
          <a:blip r:embed="rId3">
            <a:extLst>
              <a:ext uri="{28A0092B-C50C-407E-A947-70E740481C1C}">
                <a14:useLocalDpi xmlns:a14="http://schemas.microsoft.com/office/drawing/2010/main" val="0"/>
              </a:ext>
            </a:extLst>
          </a:blip>
          <a:srcRect l="24545" t="25203" r="68654" b="44400"/>
          <a:stretch/>
        </p:blipFill>
        <p:spPr>
          <a:xfrm>
            <a:off x="2637110" y="5487003"/>
            <a:ext cx="116837" cy="293732"/>
          </a:xfrm>
          <a:prstGeom prst="rect">
            <a:avLst/>
          </a:prstGeom>
        </p:spPr>
      </p:pic>
      <p:sp>
        <p:nvSpPr>
          <p:cNvPr id="5" name="直方体 4">
            <a:extLst>
              <a:ext uri="{FF2B5EF4-FFF2-40B4-BE49-F238E27FC236}">
                <a16:creationId xmlns:a16="http://schemas.microsoft.com/office/drawing/2014/main" id="{FDCEFB7D-0C3B-45D5-A623-C88CAFD9559C}"/>
              </a:ext>
            </a:extLst>
          </p:cNvPr>
          <p:cNvSpPr/>
          <p:nvPr/>
        </p:nvSpPr>
        <p:spPr>
          <a:xfrm>
            <a:off x="3123158" y="3345149"/>
            <a:ext cx="211704" cy="211704"/>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25" name="直方体 124">
            <a:extLst>
              <a:ext uri="{FF2B5EF4-FFF2-40B4-BE49-F238E27FC236}">
                <a16:creationId xmlns:a16="http://schemas.microsoft.com/office/drawing/2014/main" id="{06E9B934-4106-48C3-B3B8-F854C78FA570}"/>
              </a:ext>
            </a:extLst>
          </p:cNvPr>
          <p:cNvSpPr/>
          <p:nvPr/>
        </p:nvSpPr>
        <p:spPr>
          <a:xfrm>
            <a:off x="2039118" y="3345149"/>
            <a:ext cx="211704" cy="211704"/>
          </a:xfrm>
          <a:prstGeom prst="cube">
            <a:avLst/>
          </a:prstGeom>
          <a:solidFill>
            <a:srgbClr val="332ADE"/>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27" name="楕円 126">
            <a:extLst>
              <a:ext uri="{FF2B5EF4-FFF2-40B4-BE49-F238E27FC236}">
                <a16:creationId xmlns:a16="http://schemas.microsoft.com/office/drawing/2014/main" id="{7E8BC269-2ACB-4AE8-B56B-65B991849A52}"/>
              </a:ext>
            </a:extLst>
          </p:cNvPr>
          <p:cNvSpPr/>
          <p:nvPr/>
        </p:nvSpPr>
        <p:spPr>
          <a:xfrm>
            <a:off x="1790222" y="4422018"/>
            <a:ext cx="206643" cy="207832"/>
          </a:xfrm>
          <a:prstGeom prst="ellipse">
            <a:avLst/>
          </a:prstGeom>
          <a:noFill/>
          <a:ln w="38100">
            <a:solidFill>
              <a:srgbClr val="332A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128" name="直方体 127">
            <a:extLst>
              <a:ext uri="{FF2B5EF4-FFF2-40B4-BE49-F238E27FC236}">
                <a16:creationId xmlns:a16="http://schemas.microsoft.com/office/drawing/2014/main" id="{490C2FBF-3C3F-451A-8010-D8933CEB1C91}"/>
              </a:ext>
            </a:extLst>
          </p:cNvPr>
          <p:cNvSpPr/>
          <p:nvPr/>
        </p:nvSpPr>
        <p:spPr>
          <a:xfrm>
            <a:off x="497840" y="5867372"/>
            <a:ext cx="211704" cy="211704"/>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29" name="直方体 128">
            <a:extLst>
              <a:ext uri="{FF2B5EF4-FFF2-40B4-BE49-F238E27FC236}">
                <a16:creationId xmlns:a16="http://schemas.microsoft.com/office/drawing/2014/main" id="{636FBFFD-7540-4E9C-8586-635C2B1D60AD}"/>
              </a:ext>
            </a:extLst>
          </p:cNvPr>
          <p:cNvSpPr/>
          <p:nvPr/>
        </p:nvSpPr>
        <p:spPr>
          <a:xfrm>
            <a:off x="497840" y="5529872"/>
            <a:ext cx="211704" cy="211704"/>
          </a:xfrm>
          <a:prstGeom prst="cube">
            <a:avLst/>
          </a:prstGeom>
          <a:solidFill>
            <a:srgbClr val="332ADE"/>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45" name="楕円 44">
            <a:extLst>
              <a:ext uri="{FF2B5EF4-FFF2-40B4-BE49-F238E27FC236}">
                <a16:creationId xmlns:a16="http://schemas.microsoft.com/office/drawing/2014/main" id="{160B31BD-1CBE-44EB-A4D2-F47C903757FB}"/>
              </a:ext>
            </a:extLst>
          </p:cNvPr>
          <p:cNvSpPr/>
          <p:nvPr/>
        </p:nvSpPr>
        <p:spPr>
          <a:xfrm>
            <a:off x="2855688" y="4422018"/>
            <a:ext cx="206643" cy="207832"/>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dirty="0"/>
          </a:p>
        </p:txBody>
      </p:sp>
      <p:sp>
        <p:nvSpPr>
          <p:cNvPr id="53" name="コンテンツ プレースホルダー 2">
            <a:extLst>
              <a:ext uri="{FF2B5EF4-FFF2-40B4-BE49-F238E27FC236}">
                <a16:creationId xmlns:a16="http://schemas.microsoft.com/office/drawing/2014/main" id="{2DC4508B-F8C0-4322-81B7-8E3122DCA021}"/>
              </a:ext>
            </a:extLst>
          </p:cNvPr>
          <p:cNvSpPr txBox="1">
            <a:spLocks/>
          </p:cNvSpPr>
          <p:nvPr/>
        </p:nvSpPr>
        <p:spPr>
          <a:xfrm>
            <a:off x="2807355" y="4817734"/>
            <a:ext cx="2196026" cy="1632270"/>
          </a:xfrm>
          <a:prstGeom prst="rect">
            <a:avLst/>
          </a:prstGeom>
        </p:spPr>
        <p:txBody>
          <a:bodyPr vert="horz" lIns="68580" tIns="34291" rIns="68580" bIns="34291" rtlCol="0">
            <a:normAutofit/>
          </a:bodyPr>
          <a:lstStyle>
            <a:lvl1pPr marL="342900" indent="-3429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2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0" indent="0">
              <a:buNone/>
            </a:pPr>
            <a:r>
              <a:rPr lang="en-US" altLang="ja-JP" sz="1800" dirty="0"/>
              <a:t>G1</a:t>
            </a:r>
            <a:r>
              <a:rPr lang="ja-JP" altLang="en-US" sz="1800" dirty="0"/>
              <a:t>のゴール</a:t>
            </a:r>
            <a:endParaRPr lang="en-US" altLang="ja-JP" sz="1800" dirty="0"/>
          </a:p>
          <a:p>
            <a:pPr marL="0" indent="0">
              <a:buNone/>
            </a:pPr>
            <a:r>
              <a:rPr lang="en-US" altLang="ja-JP" sz="1800" dirty="0"/>
              <a:t>G2</a:t>
            </a:r>
            <a:r>
              <a:rPr lang="ja-JP" altLang="en-US" sz="1800" dirty="0"/>
              <a:t>のゴール</a:t>
            </a:r>
            <a:endParaRPr lang="en-US" altLang="ja-JP" sz="1800" dirty="0"/>
          </a:p>
          <a:p>
            <a:pPr marL="0" indent="0">
              <a:buNone/>
            </a:pPr>
            <a:r>
              <a:rPr lang="ja-JP" altLang="en-US" sz="1500" dirty="0"/>
              <a:t>人のスタートとゴール</a:t>
            </a:r>
            <a:r>
              <a:rPr lang="ja-JP" altLang="en-US" sz="1800" dirty="0"/>
              <a:t>　</a:t>
            </a:r>
            <a:r>
              <a:rPr lang="ja-JP" altLang="en-US" sz="1500" dirty="0"/>
              <a:t>　</a:t>
            </a:r>
            <a:endParaRPr lang="en-US" altLang="ja-JP" sz="1500" dirty="0"/>
          </a:p>
          <a:p>
            <a:pPr marL="0" indent="0">
              <a:buNone/>
            </a:pPr>
            <a:r>
              <a:rPr lang="ja-JP" altLang="en-US" sz="1800" dirty="0"/>
              <a:t>トラブルの場所</a:t>
            </a:r>
            <a:endParaRPr lang="en-US" altLang="ja-JP" sz="1800" dirty="0"/>
          </a:p>
        </p:txBody>
      </p:sp>
      <p:sp>
        <p:nvSpPr>
          <p:cNvPr id="6" name="乗算記号 5">
            <a:extLst>
              <a:ext uri="{FF2B5EF4-FFF2-40B4-BE49-F238E27FC236}">
                <a16:creationId xmlns:a16="http://schemas.microsoft.com/office/drawing/2014/main" id="{B5F739A7-5F25-4435-97DD-77996281D5E1}"/>
              </a:ext>
            </a:extLst>
          </p:cNvPr>
          <p:cNvSpPr/>
          <p:nvPr/>
        </p:nvSpPr>
        <p:spPr>
          <a:xfrm>
            <a:off x="2286066" y="3040343"/>
            <a:ext cx="270000" cy="270000"/>
          </a:xfrm>
          <a:prstGeom prst="mathMultiply">
            <a:avLst>
              <a:gd name="adj1" fmla="val 5571"/>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2" name="乗算記号 81">
            <a:extLst>
              <a:ext uri="{FF2B5EF4-FFF2-40B4-BE49-F238E27FC236}">
                <a16:creationId xmlns:a16="http://schemas.microsoft.com/office/drawing/2014/main" id="{E38D9B5F-3E7B-44DE-816F-878EEDE55B36}"/>
              </a:ext>
            </a:extLst>
          </p:cNvPr>
          <p:cNvSpPr/>
          <p:nvPr/>
        </p:nvSpPr>
        <p:spPr>
          <a:xfrm>
            <a:off x="2566370" y="5840794"/>
            <a:ext cx="270000" cy="270000"/>
          </a:xfrm>
          <a:prstGeom prst="mathMultiply">
            <a:avLst>
              <a:gd name="adj1" fmla="val 5571"/>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332958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0BE75E-6AEE-4518-8485-978325B4CD8B}"/>
              </a:ext>
            </a:extLst>
          </p:cNvPr>
          <p:cNvSpPr>
            <a:spLocks noGrp="1"/>
          </p:cNvSpPr>
          <p:nvPr>
            <p:ph type="title"/>
          </p:nvPr>
        </p:nvSpPr>
        <p:spPr/>
        <p:txBody>
          <a:bodyPr/>
          <a:lstStyle/>
          <a:p>
            <a:r>
              <a:rPr kumimoji="1" lang="ja-JP" altLang="en-US" b="1" dirty="0"/>
              <a:t>進捗内容（差分）</a:t>
            </a:r>
          </a:p>
        </p:txBody>
      </p:sp>
      <p:sp>
        <p:nvSpPr>
          <p:cNvPr id="4" name="コンテンツ プレースホルダー 2">
            <a:extLst>
              <a:ext uri="{FF2B5EF4-FFF2-40B4-BE49-F238E27FC236}">
                <a16:creationId xmlns:a16="http://schemas.microsoft.com/office/drawing/2014/main" id="{AA8A9153-4926-4CD4-B998-D0C1B29AE8CE}"/>
              </a:ext>
            </a:extLst>
          </p:cNvPr>
          <p:cNvSpPr txBox="1">
            <a:spLocks/>
          </p:cNvSpPr>
          <p:nvPr/>
        </p:nvSpPr>
        <p:spPr>
          <a:xfrm>
            <a:off x="457200" y="1051200"/>
            <a:ext cx="7561076" cy="1632891"/>
          </a:xfrm>
          <a:prstGeom prst="rect">
            <a:avLst/>
          </a:prstGeom>
        </p:spPr>
        <p:txBody>
          <a:bodyPr vert="horz" lIns="68580" tIns="34291" rIns="68580" bIns="34291"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r>
              <a:rPr lang="ja-JP" altLang="en-US" sz="1800" dirty="0"/>
              <a:t>■シミュレーション</a:t>
            </a:r>
            <a:endParaRPr lang="en-US" altLang="ja-JP" sz="1800" dirty="0"/>
          </a:p>
          <a:p>
            <a:pPr marL="0" indent="0">
              <a:buNone/>
            </a:pPr>
            <a:r>
              <a:rPr lang="ja-JP" altLang="en-US" sz="1800" dirty="0"/>
              <a:t>人間がトラブルを処理する</a:t>
            </a:r>
            <a:endParaRPr lang="en-US" altLang="ja-JP" sz="1800" dirty="0"/>
          </a:p>
          <a:p>
            <a:pPr marL="0" indent="0">
              <a:buNone/>
            </a:pPr>
            <a:r>
              <a:rPr lang="ja-JP" altLang="en-US" sz="1800" dirty="0"/>
              <a:t>（方法②：一定の距離をあけて）</a:t>
            </a:r>
            <a:endParaRPr lang="en-US" altLang="ja-JP" sz="1800" dirty="0"/>
          </a:p>
          <a:p>
            <a:pPr marL="0" indent="0">
              <a:buNone/>
            </a:pPr>
            <a:endParaRPr lang="en-US" altLang="ja-JP" sz="1800" dirty="0"/>
          </a:p>
        </p:txBody>
      </p:sp>
      <p:sp>
        <p:nvSpPr>
          <p:cNvPr id="7" name="コンテンツ プレースホルダー 2">
            <a:extLst>
              <a:ext uri="{FF2B5EF4-FFF2-40B4-BE49-F238E27FC236}">
                <a16:creationId xmlns:a16="http://schemas.microsoft.com/office/drawing/2014/main" id="{C68FCEAC-C83E-4AE9-BDF7-1E3B1B642FEF}"/>
              </a:ext>
            </a:extLst>
          </p:cNvPr>
          <p:cNvSpPr txBox="1">
            <a:spLocks/>
          </p:cNvSpPr>
          <p:nvPr/>
        </p:nvSpPr>
        <p:spPr>
          <a:xfrm>
            <a:off x="5799728" y="2517096"/>
            <a:ext cx="2887072" cy="3528104"/>
          </a:xfrm>
          <a:prstGeom prst="rect">
            <a:avLst/>
          </a:prstGeom>
        </p:spPr>
        <p:txBody>
          <a:bodyPr vert="horz" lIns="68580" tIns="34291" rIns="68580" bIns="34291" rtlCol="0">
            <a:normAutofit/>
          </a:bodyPr>
          <a:lstStyle>
            <a:lvl1pPr marL="342900" indent="-3429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2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0" indent="0">
              <a:buNone/>
            </a:pPr>
            <a:r>
              <a:rPr lang="ja-JP" altLang="en-US" sz="1800" dirty="0"/>
              <a:t>ロボット</a:t>
            </a:r>
            <a:r>
              <a:rPr lang="en-US" altLang="ja-JP" sz="1800" dirty="0"/>
              <a:t>G1</a:t>
            </a:r>
          </a:p>
          <a:p>
            <a:pPr marL="0" indent="0">
              <a:buNone/>
            </a:pPr>
            <a:r>
              <a:rPr lang="ja-JP" altLang="en-US" sz="1800" dirty="0"/>
              <a:t>ロボット</a:t>
            </a:r>
            <a:r>
              <a:rPr lang="en-US" altLang="ja-JP" sz="1800" dirty="0"/>
              <a:t>G2</a:t>
            </a:r>
          </a:p>
          <a:p>
            <a:pPr marL="0" indent="0">
              <a:buNone/>
            </a:pPr>
            <a:r>
              <a:rPr lang="ja-JP" altLang="en-US" sz="1800" dirty="0"/>
              <a:t>人間</a:t>
            </a:r>
            <a:endParaRPr lang="en-US" altLang="ja-JP" sz="1800" dirty="0"/>
          </a:p>
          <a:p>
            <a:pPr marL="0" indent="0">
              <a:buNone/>
            </a:pPr>
            <a:r>
              <a:rPr lang="en-US" altLang="ja-JP" sz="1800" dirty="0"/>
              <a:t>G1</a:t>
            </a:r>
            <a:r>
              <a:rPr lang="ja-JP" altLang="en-US" sz="1800" dirty="0"/>
              <a:t>が積む荷物</a:t>
            </a:r>
            <a:endParaRPr lang="en-US" altLang="ja-JP" sz="1800" dirty="0"/>
          </a:p>
          <a:p>
            <a:pPr marL="0" indent="0">
              <a:buNone/>
            </a:pPr>
            <a:r>
              <a:rPr lang="en-US" altLang="ja-JP" sz="1800" dirty="0"/>
              <a:t>(</a:t>
            </a:r>
            <a:r>
              <a:rPr lang="ja-JP" altLang="en-US" sz="1800" dirty="0"/>
              <a:t>人間の助けが必要</a:t>
            </a:r>
            <a:r>
              <a:rPr lang="en-US" altLang="ja-JP" sz="1800" dirty="0"/>
              <a:t>)</a:t>
            </a:r>
          </a:p>
          <a:p>
            <a:pPr marL="0" indent="0">
              <a:buNone/>
            </a:pPr>
            <a:r>
              <a:rPr lang="en-US" altLang="ja-JP" sz="1800" dirty="0"/>
              <a:t>G2</a:t>
            </a:r>
            <a:r>
              <a:rPr lang="ja-JP" altLang="en-US" sz="1800" dirty="0"/>
              <a:t>が積む荷物</a:t>
            </a:r>
            <a:endParaRPr lang="en-US" altLang="ja-JP" sz="1800" dirty="0"/>
          </a:p>
          <a:p>
            <a:pPr marL="0" indent="0">
              <a:buNone/>
            </a:pPr>
            <a:r>
              <a:rPr lang="en-US" altLang="ja-JP" sz="1800" dirty="0"/>
              <a:t>G1</a:t>
            </a:r>
            <a:r>
              <a:rPr lang="ja-JP" altLang="en-US" sz="1800" dirty="0"/>
              <a:t>のゴール</a:t>
            </a:r>
            <a:endParaRPr lang="en-US" altLang="ja-JP" sz="1800" dirty="0"/>
          </a:p>
          <a:p>
            <a:pPr marL="0" indent="0">
              <a:buNone/>
            </a:pPr>
            <a:r>
              <a:rPr lang="en-US" altLang="ja-JP" sz="1800" dirty="0"/>
              <a:t>G2</a:t>
            </a:r>
            <a:r>
              <a:rPr lang="ja-JP" altLang="en-US" sz="1800" dirty="0"/>
              <a:t>のゴール</a:t>
            </a:r>
            <a:endParaRPr lang="en-US" altLang="ja-JP" sz="1800" dirty="0"/>
          </a:p>
          <a:p>
            <a:pPr marL="0" indent="0">
              <a:buNone/>
            </a:pPr>
            <a:r>
              <a:rPr lang="ja-JP" altLang="en-US" sz="1800" dirty="0"/>
              <a:t>トラブルの場所</a:t>
            </a:r>
            <a:endParaRPr lang="en-US" altLang="ja-JP" sz="1800" dirty="0"/>
          </a:p>
          <a:p>
            <a:pPr marL="0" indent="0">
              <a:buNone/>
            </a:pPr>
            <a:r>
              <a:rPr lang="ja-JP" altLang="en-US" sz="1800" dirty="0"/>
              <a:t>ロボットの進入禁止エリア</a:t>
            </a:r>
            <a:endParaRPr lang="en-US" altLang="ja-JP" sz="1800" dirty="0"/>
          </a:p>
        </p:txBody>
      </p:sp>
      <p:sp>
        <p:nvSpPr>
          <p:cNvPr id="9" name="フローチャート: 結合子 8">
            <a:extLst>
              <a:ext uri="{FF2B5EF4-FFF2-40B4-BE49-F238E27FC236}">
                <a16:creationId xmlns:a16="http://schemas.microsoft.com/office/drawing/2014/main" id="{77F3C14C-717B-4A16-9903-CBE5F2946CEA}"/>
              </a:ext>
            </a:extLst>
          </p:cNvPr>
          <p:cNvSpPr/>
          <p:nvPr/>
        </p:nvSpPr>
        <p:spPr>
          <a:xfrm>
            <a:off x="5629321" y="2612519"/>
            <a:ext cx="135000" cy="135000"/>
          </a:xfrm>
          <a:prstGeom prst="flowChartConnector">
            <a:avLst/>
          </a:prstGeom>
          <a:solidFill>
            <a:srgbClr val="332ADE"/>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0" name="フローチャート: 結合子 9">
            <a:extLst>
              <a:ext uri="{FF2B5EF4-FFF2-40B4-BE49-F238E27FC236}">
                <a16:creationId xmlns:a16="http://schemas.microsoft.com/office/drawing/2014/main" id="{6480F788-E075-4919-BB8E-1A2AC8F87069}"/>
              </a:ext>
            </a:extLst>
          </p:cNvPr>
          <p:cNvSpPr/>
          <p:nvPr/>
        </p:nvSpPr>
        <p:spPr>
          <a:xfrm>
            <a:off x="5624837" y="2950019"/>
            <a:ext cx="135000" cy="135000"/>
          </a:xfrm>
          <a:prstGeom prst="flowChartConnector">
            <a:avLst/>
          </a:prstGeom>
          <a:solidFill>
            <a:srgbClr val="00B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 name="楕円 10">
            <a:extLst>
              <a:ext uri="{FF2B5EF4-FFF2-40B4-BE49-F238E27FC236}">
                <a16:creationId xmlns:a16="http://schemas.microsoft.com/office/drawing/2014/main" id="{7B04C7C8-7829-4E61-ACEF-825A60B6625B}"/>
              </a:ext>
            </a:extLst>
          </p:cNvPr>
          <p:cNvSpPr/>
          <p:nvPr/>
        </p:nvSpPr>
        <p:spPr>
          <a:xfrm>
            <a:off x="5579799" y="4844571"/>
            <a:ext cx="249664" cy="251100"/>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2" name="楕円 11">
            <a:extLst>
              <a:ext uri="{FF2B5EF4-FFF2-40B4-BE49-F238E27FC236}">
                <a16:creationId xmlns:a16="http://schemas.microsoft.com/office/drawing/2014/main" id="{2EC9BA73-EDE3-4575-A3E8-54028B8EE6E9}"/>
              </a:ext>
            </a:extLst>
          </p:cNvPr>
          <p:cNvSpPr/>
          <p:nvPr/>
        </p:nvSpPr>
        <p:spPr>
          <a:xfrm>
            <a:off x="5574111" y="4529084"/>
            <a:ext cx="249664" cy="251100"/>
          </a:xfrm>
          <a:prstGeom prst="ellipse">
            <a:avLst/>
          </a:prstGeom>
          <a:noFill/>
          <a:ln w="38100">
            <a:solidFill>
              <a:srgbClr val="332A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5" name="直方体 14">
            <a:extLst>
              <a:ext uri="{FF2B5EF4-FFF2-40B4-BE49-F238E27FC236}">
                <a16:creationId xmlns:a16="http://schemas.microsoft.com/office/drawing/2014/main" id="{B19A2EDE-E80B-400C-BFBB-C25434915C8A}"/>
              </a:ext>
            </a:extLst>
          </p:cNvPr>
          <p:cNvSpPr/>
          <p:nvPr/>
        </p:nvSpPr>
        <p:spPr>
          <a:xfrm>
            <a:off x="5598778" y="4222287"/>
            <a:ext cx="211704" cy="211704"/>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6" name="直方体 15">
            <a:extLst>
              <a:ext uri="{FF2B5EF4-FFF2-40B4-BE49-F238E27FC236}">
                <a16:creationId xmlns:a16="http://schemas.microsoft.com/office/drawing/2014/main" id="{BFFA0F47-50D1-49BF-BD6F-814DAC6C5502}"/>
              </a:ext>
            </a:extLst>
          </p:cNvPr>
          <p:cNvSpPr/>
          <p:nvPr/>
        </p:nvSpPr>
        <p:spPr>
          <a:xfrm>
            <a:off x="5602865" y="3587715"/>
            <a:ext cx="211704" cy="211704"/>
          </a:xfrm>
          <a:prstGeom prst="cube">
            <a:avLst/>
          </a:prstGeom>
          <a:solidFill>
            <a:srgbClr val="332ADE"/>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7" name="ひし形 16">
            <a:extLst>
              <a:ext uri="{FF2B5EF4-FFF2-40B4-BE49-F238E27FC236}">
                <a16:creationId xmlns:a16="http://schemas.microsoft.com/office/drawing/2014/main" id="{C5C9149F-28DB-4B95-A250-1C1690119BF6}"/>
              </a:ext>
            </a:extLst>
          </p:cNvPr>
          <p:cNvSpPr/>
          <p:nvPr/>
        </p:nvSpPr>
        <p:spPr>
          <a:xfrm>
            <a:off x="5612257" y="3216081"/>
            <a:ext cx="187471" cy="222260"/>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24F36098-6188-4F61-A666-8AB0C27AF1C6}"/>
              </a:ext>
            </a:extLst>
          </p:cNvPr>
          <p:cNvSpPr/>
          <p:nvPr/>
        </p:nvSpPr>
        <p:spPr>
          <a:xfrm>
            <a:off x="5611541" y="5535235"/>
            <a:ext cx="203200" cy="203200"/>
          </a:xfrm>
          <a:prstGeom prst="rect">
            <a:avLst/>
          </a:prstGeom>
          <a:solidFill>
            <a:srgbClr val="FF0000">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presen3 2021-02-21 17-55-54">
            <a:hlinkClick r:id="" action="ppaction://media"/>
            <a:extLst>
              <a:ext uri="{FF2B5EF4-FFF2-40B4-BE49-F238E27FC236}">
                <a16:creationId xmlns:a16="http://schemas.microsoft.com/office/drawing/2014/main" id="{EFAB3DC6-F280-4459-9FEA-71CF2C2BBDF2}"/>
              </a:ext>
            </a:extLst>
          </p:cNvPr>
          <p:cNvPicPr>
            <a:picLocks noChangeAspect="1"/>
          </p:cNvPicPr>
          <p:nvPr>
            <a:videoFile r:link="rId1"/>
            <p:extLst>
              <p:ext uri="{DAA4B4D4-6D71-4841-9C94-3DE7FCFB9230}">
                <p14:media xmlns:p14="http://schemas.microsoft.com/office/powerpoint/2010/main" r:embed="rId2">
                  <p14:trim st="1678" end="4123.3125"/>
                </p14:media>
              </p:ext>
            </p:extLst>
          </p:nvPr>
        </p:nvPicPr>
        <p:blipFill rotWithShape="1">
          <a:blip r:embed="rId5"/>
          <a:srcRect l="39651" t="23237" r="5317" b="6498"/>
          <a:stretch>
            <a:fillRect/>
          </a:stretch>
        </p:blipFill>
        <p:spPr>
          <a:xfrm>
            <a:off x="671039" y="2571910"/>
            <a:ext cx="4032000" cy="3204000"/>
          </a:xfrm>
          <a:prstGeom prst="rect">
            <a:avLst/>
          </a:prstGeom>
        </p:spPr>
      </p:pic>
      <p:sp>
        <p:nvSpPr>
          <p:cNvPr id="18" name="乗算記号 17">
            <a:extLst>
              <a:ext uri="{FF2B5EF4-FFF2-40B4-BE49-F238E27FC236}">
                <a16:creationId xmlns:a16="http://schemas.microsoft.com/office/drawing/2014/main" id="{CACE966F-E7FE-4058-9694-1A211FCBD7D9}"/>
              </a:ext>
            </a:extLst>
          </p:cNvPr>
          <p:cNvSpPr/>
          <p:nvPr/>
        </p:nvSpPr>
        <p:spPr>
          <a:xfrm>
            <a:off x="5537161" y="5116219"/>
            <a:ext cx="338741" cy="338741"/>
          </a:xfrm>
          <a:prstGeom prst="mathMultiply">
            <a:avLst>
              <a:gd name="adj1" fmla="val 5571"/>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404300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5E0B2-EE74-40CA-9C79-7C4648A4024C}"/>
              </a:ext>
            </a:extLst>
          </p:cNvPr>
          <p:cNvSpPr>
            <a:spLocks noGrp="1"/>
          </p:cNvSpPr>
          <p:nvPr>
            <p:ph type="title"/>
          </p:nvPr>
        </p:nvSpPr>
        <p:spPr/>
        <p:txBody>
          <a:bodyPr/>
          <a:lstStyle/>
          <a:p>
            <a:r>
              <a:rPr kumimoji="1" lang="ja-JP" altLang="en-US" b="1" dirty="0"/>
              <a:t>これからの課題</a:t>
            </a:r>
          </a:p>
        </p:txBody>
      </p:sp>
      <p:sp>
        <p:nvSpPr>
          <p:cNvPr id="3" name="コンテンツ プレースホルダー 2">
            <a:extLst>
              <a:ext uri="{FF2B5EF4-FFF2-40B4-BE49-F238E27FC236}">
                <a16:creationId xmlns:a16="http://schemas.microsoft.com/office/drawing/2014/main" id="{A8D11AD3-381F-48E3-AF41-400C1876AA01}"/>
              </a:ext>
            </a:extLst>
          </p:cNvPr>
          <p:cNvSpPr>
            <a:spLocks noGrp="1"/>
          </p:cNvSpPr>
          <p:nvPr>
            <p:ph idx="1"/>
          </p:nvPr>
        </p:nvSpPr>
        <p:spPr/>
        <p:txBody>
          <a:bodyPr/>
          <a:lstStyle/>
          <a:p>
            <a:pPr marL="0" indent="0">
              <a:buNone/>
            </a:pPr>
            <a:endParaRPr lang="en-US" altLang="ja-JP" dirty="0"/>
          </a:p>
          <a:p>
            <a:pPr marL="0" indent="0">
              <a:buNone/>
            </a:pPr>
            <a:endParaRPr lang="en-US" altLang="ja-JP" dirty="0"/>
          </a:p>
          <a:p>
            <a:pPr marL="0" indent="0">
              <a:buNone/>
            </a:pPr>
            <a:r>
              <a:rPr lang="ja-JP" altLang="en-US" sz="2400" dirty="0"/>
              <a:t>・今回紹介したケースをオンライン制御で解決できるようにする</a:t>
            </a:r>
            <a:endParaRPr lang="en-US" altLang="ja-JP" sz="2400" dirty="0"/>
          </a:p>
          <a:p>
            <a:pPr marL="0" indent="0">
              <a:buNone/>
            </a:pPr>
            <a:endParaRPr lang="en-US" altLang="ja-JP" sz="2400" dirty="0"/>
          </a:p>
          <a:p>
            <a:pPr marL="0" indent="0">
              <a:buNone/>
            </a:pPr>
            <a:r>
              <a:rPr lang="ja-JP" altLang="en-US" sz="2400" dirty="0"/>
              <a:t>・ロボットと人間の数を増やす</a:t>
            </a:r>
            <a:endParaRPr lang="en-US" altLang="ja-JP" sz="2400" dirty="0"/>
          </a:p>
          <a:p>
            <a:pPr marL="0" indent="0">
              <a:buNone/>
            </a:pPr>
            <a:endParaRPr kumimoji="1" lang="en-US" altLang="ja-JP" dirty="0"/>
          </a:p>
          <a:p>
            <a:pPr marL="0" indent="0">
              <a:buNone/>
            </a:pPr>
            <a:endParaRPr kumimoji="1" lang="ja-JP" altLang="en-US" dirty="0"/>
          </a:p>
        </p:txBody>
      </p:sp>
    </p:spTree>
    <p:extLst>
      <p:ext uri="{BB962C8B-B14F-4D97-AF65-F5344CB8AC3E}">
        <p14:creationId xmlns:p14="http://schemas.microsoft.com/office/powerpoint/2010/main" val="1011884101"/>
      </p:ext>
    </p:extLst>
  </p:cSld>
  <p:clrMapOvr>
    <a:masterClrMapping/>
  </p:clrMapOvr>
</p:sld>
</file>

<file path=ppt/theme/theme1.xml><?xml version="1.0" encoding="utf-8"?>
<a:theme xmlns:a="http://schemas.openxmlformats.org/drawingml/2006/main" name="SC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amp;MEIRIO">
      <a:majorFont>
        <a:latin typeface="Times New Roman"/>
        <a:ea typeface="メイリオ"/>
        <a:cs typeface=""/>
      </a:majorFont>
      <a:minorFont>
        <a:latin typeface="Times New Roman"/>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rgbClr val="FF0000"/>
          </a:solid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CG" id="{76FCA674-9E89-4553-96B5-85B468349954}" vid="{4876AF27-42FC-419A-B8A4-3C49140E031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SCG</Template>
  <TotalTime>13220</TotalTime>
  <Words>1657</Words>
  <Application>Microsoft Office PowerPoint</Application>
  <PresentationFormat>画面に合わせる (4:3)</PresentationFormat>
  <Paragraphs>157</Paragraphs>
  <Slides>8</Slides>
  <Notes>8</Notes>
  <HiddenSlides>2</HiddenSlides>
  <MMClips>1</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8</vt:i4>
      </vt:variant>
    </vt:vector>
  </HeadingPairs>
  <TitlesOfParts>
    <vt:vector size="13" baseType="lpstr">
      <vt:lpstr>游ゴシック</vt:lpstr>
      <vt:lpstr>Arial</vt:lpstr>
      <vt:lpstr>Cambria Math</vt:lpstr>
      <vt:lpstr>Times New Roman</vt:lpstr>
      <vt:lpstr>SCG</vt:lpstr>
      <vt:lpstr>離散事象システムに基づいた人間と調和した マルチロボットによる倉庫自動化に関する研究</vt:lpstr>
      <vt:lpstr>研究背景</vt:lpstr>
      <vt:lpstr>研究目的</vt:lpstr>
      <vt:lpstr>進捗内容</vt:lpstr>
      <vt:lpstr>進捗内容</vt:lpstr>
      <vt:lpstr>進捗内容</vt:lpstr>
      <vt:lpstr>進捗内容（差分）</vt:lpstr>
      <vt:lpstr>これからの課題</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離散事象システムに基づいた人間と調和したマルチロボットによる倉庫自動化に関する研究</dc:title>
  <dc:creator>野田　健太朗</dc:creator>
  <cp:lastModifiedBy>野田　健太朗</cp:lastModifiedBy>
  <cp:revision>164</cp:revision>
  <dcterms:created xsi:type="dcterms:W3CDTF">2021-01-09T06:03:09Z</dcterms:created>
  <dcterms:modified xsi:type="dcterms:W3CDTF">2021-02-21T13:51:18Z</dcterms:modified>
</cp:coreProperties>
</file>

<file path=docProps/thumbnail.jpeg>
</file>